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5"/>
  </p:notesMasterIdLst>
  <p:handoutMasterIdLst>
    <p:handoutMasterId r:id="rId16"/>
  </p:handoutMasterIdLst>
  <p:sldIdLst>
    <p:sldId id="261" r:id="rId3"/>
    <p:sldId id="260" r:id="rId4"/>
    <p:sldId id="264" r:id="rId5"/>
    <p:sldId id="265" r:id="rId6"/>
    <p:sldId id="263" r:id="rId7"/>
    <p:sldId id="266" r:id="rId8"/>
    <p:sldId id="274" r:id="rId9"/>
    <p:sldId id="268" r:id="rId10"/>
    <p:sldId id="269" r:id="rId11"/>
    <p:sldId id="270" r:id="rId12"/>
    <p:sldId id="271" r:id="rId13"/>
    <p:sldId id="276" r:id="rId14"/>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DC6D36"/>
    <a:srgbClr val="9E743B"/>
    <a:srgbClr val="6C411F"/>
    <a:srgbClr val="AFC124"/>
    <a:srgbClr val="007944"/>
    <a:srgbClr val="359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79428" autoAdjust="0"/>
  </p:normalViewPr>
  <p:slideViewPr>
    <p:cSldViewPr snapToGrid="0">
      <p:cViewPr varScale="1">
        <p:scale>
          <a:sx n="92" d="100"/>
          <a:sy n="92" d="100"/>
        </p:scale>
        <p:origin x="-21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59E6F28-5403-C44E-B9B5-A755E3CF887F}" type="datetimeFigureOut">
              <a:rPr lang="en-US" smtClean="0"/>
              <a:t>6/30/2017</a:t>
            </a:fld>
            <a:endParaRPr lang="en-US"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D42F26C6-DD7B-294B-B20F-11610BCBE5F7}" type="slidenum">
              <a:rPr lang="en-US" smtClean="0"/>
              <a:t>‹#›</a:t>
            </a:fld>
            <a:endParaRPr lang="en-US" dirty="0"/>
          </a:p>
        </p:txBody>
      </p:sp>
    </p:spTree>
    <p:extLst>
      <p:ext uri="{BB962C8B-B14F-4D97-AF65-F5344CB8AC3E}">
        <p14:creationId xmlns:p14="http://schemas.microsoft.com/office/powerpoint/2010/main" val="3331705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E00CD2C5-AFFC-3041-B27D-8EC66AE2BB44}" type="datetimeFigureOut">
              <a:rPr lang="en-US" smtClean="0"/>
              <a:t>6/30/2017</a:t>
            </a:fld>
            <a:endParaRPr lang="en-US"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B5A549E-2C9D-9548-84BF-1F393579ABA5}" type="slidenum">
              <a:rPr lang="en-US" smtClean="0"/>
              <a:t>‹#›</a:t>
            </a:fld>
            <a:endParaRPr lang="en-US" dirty="0"/>
          </a:p>
        </p:txBody>
      </p:sp>
    </p:spTree>
    <p:extLst>
      <p:ext uri="{BB962C8B-B14F-4D97-AF65-F5344CB8AC3E}">
        <p14:creationId xmlns:p14="http://schemas.microsoft.com/office/powerpoint/2010/main" val="2629987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1</a:t>
            </a:fld>
            <a:endParaRPr lang="en-US" dirty="0"/>
          </a:p>
        </p:txBody>
      </p:sp>
    </p:spTree>
    <p:extLst>
      <p:ext uri="{BB962C8B-B14F-4D97-AF65-F5344CB8AC3E}">
        <p14:creationId xmlns:p14="http://schemas.microsoft.com/office/powerpoint/2010/main" val="1298023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kern="1200" dirty="0" smtClean="0">
                <a:solidFill>
                  <a:schemeClr val="tx1"/>
                </a:solidFill>
                <a:effectLst/>
                <a:latin typeface="+mn-lt"/>
                <a:ea typeface="+mn-ea"/>
                <a:cs typeface="+mn-cs"/>
              </a:rPr>
              <a:t>The issue that is of most concern to finishers is the bottom line i.e. was there any differences between the groups in financial terms.</a:t>
            </a:r>
          </a:p>
          <a:p>
            <a:pPr marL="171450" indent="-171450">
              <a:buFont typeface="Arial" pitchFamily="34" charset="0"/>
              <a:buChar char="•"/>
            </a:pPr>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The 4,5 stars achieved</a:t>
            </a:r>
            <a:r>
              <a:rPr lang="en-GB" sz="1200" kern="1200" baseline="0" dirty="0" smtClean="0">
                <a:solidFill>
                  <a:schemeClr val="tx1"/>
                </a:solidFill>
                <a:effectLst/>
                <a:latin typeface="+mn-lt"/>
                <a:ea typeface="+mn-ea"/>
                <a:cs typeface="+mn-cs"/>
              </a:rPr>
              <a:t> an average  sale price of €144  more than their 1,2 star comrades, the farmer having paid €16 more for them when buying them at about 10 months of age.</a:t>
            </a:r>
            <a:endParaRPr lang="en-IE" dirty="0" smtClean="0"/>
          </a:p>
          <a:p>
            <a:pPr marL="171450" indent="-171450">
              <a:buFont typeface="Arial" pitchFamily="34" charset="0"/>
              <a:buChar char="•"/>
            </a:pPr>
            <a:endParaRPr lang="en-IE" dirty="0" smtClean="0"/>
          </a:p>
          <a:p>
            <a:pPr marL="171450" indent="-171450">
              <a:buFont typeface="Arial" pitchFamily="34" charset="0"/>
              <a:buChar char="•"/>
            </a:pPr>
            <a:r>
              <a:rPr lang="en-IE" dirty="0" smtClean="0"/>
              <a:t>One</a:t>
            </a:r>
            <a:r>
              <a:rPr lang="en-IE" baseline="0" dirty="0" smtClean="0"/>
              <a:t> of the benefits from the genetically superior 4,5 star animals is in that they produce heavier carcasses, carcass weight accounted for practically all of the difference in value €143, with price per kg carcass only accounting for €1 of the €144 difference. Feed conversion  efficiency difference is not visible here , one of the hidden gems that the buyer cannot see when purchasing cattle. Feed intake accounts for 16% of the index, so this prediction is built into the index for the buyer.</a:t>
            </a:r>
          </a:p>
          <a:p>
            <a:pPr marL="171450" indent="-171450">
              <a:buFont typeface="Arial" pitchFamily="34" charset="0"/>
              <a:buChar char="•"/>
            </a:pPr>
            <a:endParaRPr lang="en-IE" baseline="0" dirty="0" smtClean="0"/>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 Recent figures from the ICBF Tully Beef Performance Test Centre where individual animal feed intake is measured, shows great differences in feed intake per kg gain between 1* and 5* cattle.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The difference over 100 days ad-lib feeding was €85 in favour of the 5* cattle.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No matter how good a judge of cattle a buyer is they will not identify this critical trait by looking at an animal.</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indent="-171450">
              <a:buFont typeface="Arial" pitchFamily="34" charset="0"/>
              <a:buChar char="•"/>
            </a:pPr>
            <a:endParaRPr lang="en-IE" baseline="0" dirty="0" smtClean="0"/>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If you look at the gain in value per day on the finishing farm the 1,2 star animals are increasing in value at a slower pace, at this stage the animals are totally dependent on their own genetic potential the dam effect is not as strong. When buying cattle for finishing this farmer did not know the history of these animals, how much creep feed they were fed  or their genetic potential, he now knows their potential but its too late.</a:t>
            </a:r>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One can presume since he paid a similar  price per kg for both groups only 5 cent/kg or €16 (2%difference in price 24% difference in gain on the farm, he made a judgement that these cattle had similar potential for profit. </a:t>
            </a:r>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These cattle are finished indoors over 100 days on ad-lib concentrate, with daily feed costs running over €3/ day the one and two star animals will struggle to show a profit at this  stage.</a:t>
            </a:r>
          </a:p>
          <a:p>
            <a:pPr marL="171450" indent="-171450">
              <a:buFont typeface="Arial" pitchFamily="34" charset="0"/>
              <a:buChar char="•"/>
            </a:pPr>
            <a:endParaRPr lang="en-IE" baseline="0" dirty="0" smtClean="0"/>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The Lifetime gain in value also favours</a:t>
            </a:r>
            <a:r>
              <a:rPr lang="en-GB" sz="1200" kern="1200" baseline="0" dirty="0" smtClean="0">
                <a:solidFill>
                  <a:schemeClr val="tx1"/>
                </a:solidFill>
                <a:effectLst/>
                <a:latin typeface="+mn-lt"/>
                <a:ea typeface="+mn-ea"/>
                <a:cs typeface="+mn-cs"/>
              </a:rPr>
              <a:t> the 4,5 star animals, this 11% advantage is shared between the breeder and finisher.</a:t>
            </a: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 The Terminal Index identifies the many important traits that are not visible to the eye, but are essential to making a margin from finishing cattle.</a:t>
            </a:r>
            <a:endParaRPr lang="en-IE" sz="1200" kern="1200" dirty="0" smtClean="0">
              <a:solidFill>
                <a:schemeClr val="tx1"/>
              </a:solidFill>
              <a:effectLst/>
              <a:latin typeface="+mn-lt"/>
              <a:ea typeface="+mn-ea"/>
              <a:cs typeface="+mn-cs"/>
            </a:endParaRPr>
          </a:p>
          <a:p>
            <a:pPr marL="171450" indent="-171450">
              <a:buFont typeface="Arial" pitchFamily="34" charset="0"/>
              <a:buChar char="•"/>
            </a:pPr>
            <a:endParaRPr lang="en-IE" baseline="0" dirty="0" smtClean="0"/>
          </a:p>
          <a:p>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10</a:t>
            </a:fld>
            <a:endParaRPr lang="en-US" dirty="0"/>
          </a:p>
        </p:txBody>
      </p:sp>
    </p:spTree>
    <p:extLst>
      <p:ext uri="{BB962C8B-B14F-4D97-AF65-F5344CB8AC3E}">
        <p14:creationId xmlns:p14="http://schemas.microsoft.com/office/powerpoint/2010/main" val="78308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GB" sz="1200" kern="1200" dirty="0" smtClean="0">
                <a:solidFill>
                  <a:schemeClr val="tx1"/>
                </a:solidFill>
                <a:effectLst/>
                <a:latin typeface="+mn-lt"/>
                <a:ea typeface="+mn-ea"/>
                <a:cs typeface="+mn-cs"/>
              </a:rPr>
              <a:t>So in conclusion from the performance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commercial farms it is clear that the Terminal Index has a lot to offer the farmer who finishes cattle. </a:t>
            </a:r>
          </a:p>
          <a:p>
            <a:pPr marL="171450" indent="-171450">
              <a:buFont typeface="Wingdings" pitchFamily="2" charset="2"/>
              <a:buChar char="§"/>
            </a:pPr>
            <a:endParaRPr lang="en-GB" sz="1200" kern="1200" dirty="0" smtClean="0">
              <a:solidFill>
                <a:schemeClr val="tx1"/>
              </a:solidFill>
              <a:effectLst/>
              <a:latin typeface="+mn-lt"/>
              <a:ea typeface="+mn-ea"/>
              <a:cs typeface="+mn-cs"/>
            </a:endParaRPr>
          </a:p>
          <a:p>
            <a:pPr marL="171450" indent="-171450">
              <a:buFont typeface="Wingdings" pitchFamily="2" charset="2"/>
              <a:buChar char="§"/>
            </a:pPr>
            <a:r>
              <a:rPr lang="en-GB" sz="1200" kern="1200" dirty="0" smtClean="0">
                <a:solidFill>
                  <a:schemeClr val="tx1"/>
                </a:solidFill>
                <a:effectLst/>
                <a:latin typeface="+mn-lt"/>
                <a:ea typeface="+mn-ea"/>
                <a:cs typeface="+mn-cs"/>
              </a:rPr>
              <a:t>The system has a level of predictability that I believe is robust when applied at commercial farm level. </a:t>
            </a:r>
          </a:p>
          <a:p>
            <a:pPr marL="171450" indent="-171450">
              <a:buFont typeface="Wingdings" pitchFamily="2" charset="2"/>
              <a:buChar char="§"/>
            </a:pPr>
            <a:endParaRPr lang="en-GB" sz="1200" kern="1200" dirty="0" smtClean="0">
              <a:solidFill>
                <a:schemeClr val="tx1"/>
              </a:solidFill>
              <a:effectLst/>
              <a:latin typeface="+mn-lt"/>
              <a:ea typeface="+mn-ea"/>
              <a:cs typeface="+mn-cs"/>
            </a:endParaRPr>
          </a:p>
          <a:p>
            <a:pPr marL="171450" indent="-171450">
              <a:buFont typeface="Wingdings" pitchFamily="2" charset="2"/>
              <a:buChar char="§"/>
            </a:pPr>
            <a:r>
              <a:rPr lang="en-GB" sz="1200" kern="1200" dirty="0" smtClean="0">
                <a:solidFill>
                  <a:schemeClr val="tx1"/>
                </a:solidFill>
                <a:effectLst/>
                <a:latin typeface="+mn-lt"/>
                <a:ea typeface="+mn-ea"/>
                <a:cs typeface="+mn-cs"/>
              </a:rPr>
              <a:t>From the data above it is clear that without this information farmers end up despite their best efforts buying some cattle that lose them money along side cattle that have the genetic potential to make a profit. </a:t>
            </a:r>
            <a:endParaRPr lang="en-I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pPr marL="171450" indent="-171450">
              <a:buFont typeface="Wingdings" pitchFamily="2" charset="2"/>
              <a:buChar char="§"/>
            </a:pP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11</a:t>
            </a:fld>
            <a:endParaRPr lang="en-US" dirty="0"/>
          </a:p>
        </p:txBody>
      </p:sp>
    </p:spTree>
    <p:extLst>
      <p:ext uri="{BB962C8B-B14F-4D97-AF65-F5344CB8AC3E}">
        <p14:creationId xmlns:p14="http://schemas.microsoft.com/office/powerpoint/2010/main" val="104170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8B5A549E-2C9D-9548-84BF-1F393579ABA5}" type="slidenum">
              <a:rPr lang="en-US" smtClean="0"/>
              <a:t>12</a:t>
            </a:fld>
            <a:endParaRPr lang="en-US" dirty="0"/>
          </a:p>
        </p:txBody>
      </p:sp>
    </p:spTree>
    <p:extLst>
      <p:ext uri="{BB962C8B-B14F-4D97-AF65-F5344CB8AC3E}">
        <p14:creationId xmlns:p14="http://schemas.microsoft.com/office/powerpoint/2010/main" val="327679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IE" sz="1200" dirty="0" smtClean="0"/>
              <a:t>BDGP-To lower the intensity of Greenhouse Gas Emissions by improving quality and efficiency on national beef herd.</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IE" sz="1200" dirty="0" smtClean="0"/>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IE" sz="1200" dirty="0" smtClean="0"/>
              <a:t>Improve the genetic merit of the national beef herd through collection of data and genotypes of selected animals which will allow for genomic selection in the beef herd</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IE" sz="1200" dirty="0" smtClean="0"/>
          </a:p>
          <a:p>
            <a:pPr marL="171450" indent="-171450">
              <a:buFont typeface="Arial" pitchFamily="34" charset="0"/>
              <a:buChar char="•"/>
            </a:pPr>
            <a:endParaRPr lang="en-IE" dirty="0" smtClean="0"/>
          </a:p>
          <a:p>
            <a:pPr marL="171450" indent="-171450">
              <a:buFont typeface="Arial" pitchFamily="34" charset="0"/>
              <a:buChar char="•"/>
            </a:pPr>
            <a:endParaRPr lang="en-IE" dirty="0" smtClean="0"/>
          </a:p>
          <a:p>
            <a:pPr marL="171450" indent="-171450">
              <a:buFont typeface="Arial" pitchFamily="34" charset="0"/>
              <a:buChar char="•"/>
            </a:pPr>
            <a:r>
              <a:rPr lang="en-IE" dirty="0" smtClean="0"/>
              <a:t>I</a:t>
            </a:r>
            <a:r>
              <a:rPr lang="en-IE" baseline="0" dirty="0" smtClean="0"/>
              <a:t> believe we have a world class beef breeding programme in Ireland, a critical critical assets for the beef industry.</a:t>
            </a:r>
          </a:p>
          <a:p>
            <a:pPr marL="171450" indent="-171450">
              <a:buFont typeface="Arial" pitchFamily="34" charset="0"/>
              <a:buChar char="•"/>
            </a:pPr>
            <a:endParaRPr lang="en-IE" baseline="0" dirty="0" smtClean="0"/>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IE" sz="1200" kern="1200" dirty="0" smtClean="0">
                <a:solidFill>
                  <a:schemeClr val="tx1"/>
                </a:solidFill>
                <a:effectLst/>
                <a:latin typeface="+mn-lt"/>
                <a:ea typeface="+mn-ea"/>
                <a:cs typeface="+mn-cs"/>
              </a:rPr>
              <a:t>The Beef Sector, with its almost uniquely widespread geographical coverage, is among the most important Irish indigenous industries. There are </a:t>
            </a:r>
            <a:r>
              <a:rPr lang="en-IE" sz="1200" b="1" kern="1200" baseline="0" dirty="0" smtClean="0">
                <a:solidFill>
                  <a:srgbClr val="FF0000"/>
                </a:solidFill>
                <a:effectLst/>
                <a:latin typeface="+mn-lt"/>
                <a:ea typeface="+mn-ea"/>
                <a:cs typeface="+mn-cs"/>
              </a:rPr>
              <a:t>over one hundred thousand farms </a:t>
            </a:r>
            <a:r>
              <a:rPr lang="en-IE" sz="1200" kern="1200" dirty="0" smtClean="0">
                <a:solidFill>
                  <a:schemeClr val="tx1"/>
                </a:solidFill>
                <a:effectLst/>
                <a:latin typeface="+mn-lt"/>
                <a:ea typeface="+mn-ea"/>
                <a:cs typeface="+mn-cs"/>
              </a:rPr>
              <a:t>contributing to cattle output in Ireland.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IE"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IE" sz="1200" kern="1200" dirty="0" smtClean="0">
                <a:solidFill>
                  <a:schemeClr val="tx1"/>
                </a:solidFill>
                <a:effectLst/>
                <a:latin typeface="+mn-lt"/>
                <a:ea typeface="+mn-ea"/>
                <a:cs typeface="+mn-cs"/>
              </a:rPr>
              <a:t>The Irish Beef sector is mainly broken into Suckler producers and cattle finishers, with nearly 1.5 million head of cattle sent for slaughter in Irish meat processing plants in 2013 alone.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IE"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IE" sz="1200" kern="1200" dirty="0" smtClean="0">
                <a:solidFill>
                  <a:schemeClr val="tx1"/>
                </a:solidFill>
                <a:effectLst/>
                <a:latin typeface="+mn-lt"/>
                <a:ea typeface="+mn-ea"/>
                <a:cs typeface="+mn-cs"/>
              </a:rPr>
              <a:t>At  €2.38 billion, the production of bovine animals accounted for 38.8% of the gross output of the agriculture sector in 2016, making it the most important  primary agriculture product in Ireland at farm level. </a:t>
            </a:r>
          </a:p>
          <a:p>
            <a:pPr marL="171450" indent="-171450">
              <a:buFont typeface="Arial" pitchFamily="34" charset="0"/>
              <a:buChar char="•"/>
            </a:pPr>
            <a:endParaRPr lang="en-IE" baseline="0" dirty="0" smtClean="0"/>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Ireland has self sufficiency in beef of 650%</a:t>
            </a: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2</a:t>
            </a:fld>
            <a:endParaRPr lang="en-US" dirty="0"/>
          </a:p>
        </p:txBody>
      </p:sp>
    </p:spTree>
    <p:extLst>
      <p:ext uri="{BB962C8B-B14F-4D97-AF65-F5344CB8AC3E}">
        <p14:creationId xmlns:p14="http://schemas.microsoft.com/office/powerpoint/2010/main" val="87321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IE" dirty="0" smtClean="0"/>
              <a:t>In 2016 approximately</a:t>
            </a:r>
            <a:r>
              <a:rPr lang="en-IE" baseline="0" dirty="0" smtClean="0"/>
              <a:t> 1.5 million calves were born to a beef sire of these 968,636 (65%) moved from holding of birth before they were 1 year old . ( 568,624 mart movements, 400,012 farm to farm movements).</a:t>
            </a:r>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It is critical to involve the finishing sector in the conversation on beef breeding, they are such critical players in the industry they need to be included in our target audience.</a:t>
            </a:r>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Need buy in from finishers , they need to be informed of the existence of the indices and tools available so that they can make fully informed decisions when purchasing livestock and their subsequent management.</a:t>
            </a:r>
            <a:endParaRPr lang="en-IE" dirty="0" smtClean="0"/>
          </a:p>
          <a:p>
            <a:pPr marL="171450" indent="-171450">
              <a:buFont typeface="Arial" pitchFamily="34" charset="0"/>
              <a:buChar char="•"/>
            </a:pPr>
            <a:endParaRPr lang="en-IE" dirty="0" smtClean="0"/>
          </a:p>
          <a:p>
            <a:pPr marL="171450" indent="-171450">
              <a:buFont typeface="Arial" pitchFamily="34" charset="0"/>
              <a:buChar char="•"/>
            </a:pPr>
            <a:r>
              <a:rPr lang="en-IE" dirty="0" smtClean="0"/>
              <a:t>Farm to farm  movements</a:t>
            </a:r>
            <a:r>
              <a:rPr lang="en-IE" baseline="0" dirty="0" smtClean="0"/>
              <a:t> almost same as mart movements.</a:t>
            </a:r>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Beef breeding more complex in that there are more players involved, breeder, store keeper, finisher.</a:t>
            </a:r>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Dairy breeding more straightforward the breeder generally the same farmer who farms the animal.</a:t>
            </a: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3</a:t>
            </a:fld>
            <a:endParaRPr lang="en-US" dirty="0"/>
          </a:p>
        </p:txBody>
      </p:sp>
    </p:spTree>
    <p:extLst>
      <p:ext uri="{BB962C8B-B14F-4D97-AF65-F5344CB8AC3E}">
        <p14:creationId xmlns:p14="http://schemas.microsoft.com/office/powerpoint/2010/main" val="24059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IE" dirty="0" smtClean="0"/>
              <a:t>Need to</a:t>
            </a:r>
            <a:r>
              <a:rPr lang="en-IE" baseline="0" dirty="0" smtClean="0"/>
              <a:t> get it right as the purchase cost of the cattle accounts for up to 70% of direct cost of production.</a:t>
            </a:r>
            <a:endParaRPr lang="en-IE" dirty="0" smtClean="0"/>
          </a:p>
          <a:p>
            <a:pPr marL="171450" indent="-171450">
              <a:buFont typeface="Wingdings" pitchFamily="2" charset="2"/>
              <a:buChar char="§"/>
            </a:pPr>
            <a:endParaRPr lang="en-IE" dirty="0" smtClean="0"/>
          </a:p>
          <a:p>
            <a:pPr marL="171450" indent="-171450">
              <a:buFont typeface="Wingdings" pitchFamily="2" charset="2"/>
              <a:buChar char="§"/>
            </a:pPr>
            <a:endParaRPr lang="en-IE" dirty="0" smtClean="0"/>
          </a:p>
          <a:p>
            <a:pPr marL="171450" indent="-171450">
              <a:buFont typeface="Wingdings" pitchFamily="2" charset="2"/>
              <a:buChar char="§"/>
            </a:pPr>
            <a:r>
              <a:rPr lang="en-IE" dirty="0" smtClean="0"/>
              <a:t>When the specialist finisher goes to buy cattle they have many</a:t>
            </a:r>
            <a:r>
              <a:rPr lang="en-IE" baseline="0" dirty="0" smtClean="0"/>
              <a:t> factors to take into account in a very short period of time, decisions need to be made in minutes as to what to buy and at what price. Some of the issues at play are.</a:t>
            </a:r>
          </a:p>
          <a:p>
            <a:pPr marL="171450" indent="-171450">
              <a:buFont typeface="Wingdings" pitchFamily="2" charset="2"/>
              <a:buChar char="§"/>
            </a:pPr>
            <a:endParaRPr lang="en-IE" baseline="0" dirty="0" smtClean="0"/>
          </a:p>
          <a:p>
            <a:pPr marL="1085850" lvl="2" indent="-171450">
              <a:buFont typeface="Wingdings" pitchFamily="2" charset="2"/>
              <a:buChar char="Ø"/>
            </a:pPr>
            <a:r>
              <a:rPr lang="en-GB" sz="1500" kern="1200" baseline="0" dirty="0" smtClean="0">
                <a:solidFill>
                  <a:schemeClr val="tx1"/>
                </a:solidFill>
                <a:effectLst/>
                <a:latin typeface="+mn-lt"/>
                <a:ea typeface="+mn-ea"/>
                <a:cs typeface="+mn-cs"/>
              </a:rPr>
              <a:t>Health Status of the animal.</a:t>
            </a:r>
            <a:endParaRPr lang="en-IE" sz="1500" kern="1200" baseline="0" dirty="0" smtClean="0">
              <a:solidFill>
                <a:schemeClr val="tx1"/>
              </a:solidFill>
              <a:effectLst/>
              <a:latin typeface="+mn-lt"/>
              <a:ea typeface="+mn-ea"/>
              <a:cs typeface="+mn-cs"/>
            </a:endParaRPr>
          </a:p>
          <a:p>
            <a:pPr marL="1085850" lvl="2" indent="-171450">
              <a:buFont typeface="Wingdings" pitchFamily="2" charset="2"/>
              <a:buChar char="Ø"/>
            </a:pPr>
            <a:r>
              <a:rPr lang="en-GB" sz="1500" kern="1200" baseline="0" dirty="0" smtClean="0">
                <a:solidFill>
                  <a:schemeClr val="tx1"/>
                </a:solidFill>
                <a:effectLst/>
                <a:latin typeface="+mn-lt"/>
                <a:ea typeface="+mn-ea"/>
                <a:cs typeface="+mn-cs"/>
              </a:rPr>
              <a:t>Suitability for their finishing system.</a:t>
            </a:r>
            <a:endParaRPr lang="en-IE" sz="1500" kern="1200" baseline="0" dirty="0" smtClean="0">
              <a:solidFill>
                <a:schemeClr val="tx1"/>
              </a:solidFill>
              <a:effectLst/>
              <a:latin typeface="+mn-lt"/>
              <a:ea typeface="+mn-ea"/>
              <a:cs typeface="+mn-cs"/>
            </a:endParaRPr>
          </a:p>
          <a:p>
            <a:pPr marL="1085850" lvl="2" indent="-171450">
              <a:buFont typeface="Wingdings" pitchFamily="2" charset="2"/>
              <a:buChar char="Ø"/>
            </a:pPr>
            <a:r>
              <a:rPr lang="en-GB" sz="1500" kern="1200" baseline="0" dirty="0" smtClean="0">
                <a:solidFill>
                  <a:schemeClr val="tx1"/>
                </a:solidFill>
                <a:effectLst/>
                <a:latin typeface="+mn-lt"/>
                <a:ea typeface="+mn-ea"/>
                <a:cs typeface="+mn-cs"/>
              </a:rPr>
              <a:t>Possible pre sale management of that animal, feed level etc.</a:t>
            </a:r>
            <a:endParaRPr lang="en-IE" sz="1500" kern="1200" baseline="0" dirty="0" smtClean="0">
              <a:solidFill>
                <a:schemeClr val="tx1"/>
              </a:solidFill>
              <a:effectLst/>
              <a:latin typeface="+mn-lt"/>
              <a:ea typeface="+mn-ea"/>
              <a:cs typeface="+mn-cs"/>
            </a:endParaRPr>
          </a:p>
          <a:p>
            <a:pPr marL="1085850" lvl="2" indent="-171450">
              <a:buFont typeface="Wingdings" pitchFamily="2" charset="2"/>
              <a:buChar char="Ø"/>
            </a:pPr>
            <a:r>
              <a:rPr lang="en-GB" sz="1500" kern="1200" baseline="0" dirty="0" smtClean="0">
                <a:solidFill>
                  <a:schemeClr val="tx1"/>
                </a:solidFill>
                <a:effectLst/>
                <a:latin typeface="+mn-lt"/>
                <a:ea typeface="+mn-ea"/>
                <a:cs typeface="+mn-cs"/>
              </a:rPr>
              <a:t>Number of existing movements of that animal with regard to Quality Assurance payments.</a:t>
            </a:r>
            <a:endParaRPr lang="en-IE" sz="1500" kern="1200" baseline="0" dirty="0" smtClean="0">
              <a:solidFill>
                <a:schemeClr val="tx1"/>
              </a:solidFill>
              <a:effectLst/>
              <a:latin typeface="+mn-lt"/>
              <a:ea typeface="+mn-ea"/>
              <a:cs typeface="+mn-cs"/>
            </a:endParaRPr>
          </a:p>
          <a:p>
            <a:pPr marL="1085850" lvl="2" indent="-171450">
              <a:buFont typeface="Wingdings" pitchFamily="2" charset="2"/>
              <a:buChar char="Ø"/>
            </a:pPr>
            <a:r>
              <a:rPr lang="en-GB" sz="1500" kern="1200" baseline="0" dirty="0" smtClean="0">
                <a:solidFill>
                  <a:schemeClr val="tx1"/>
                </a:solidFill>
                <a:effectLst/>
                <a:latin typeface="+mn-lt"/>
                <a:ea typeface="+mn-ea"/>
                <a:cs typeface="+mn-cs"/>
              </a:rPr>
              <a:t>Potential carcass quality, growth rate, and estimated time required to bring that animal to a level of finish to meet existing or expected market requirements.</a:t>
            </a:r>
          </a:p>
          <a:p>
            <a:pPr marL="1085850" lvl="2" indent="-171450">
              <a:buFont typeface="Wingdings" pitchFamily="2" charset="2"/>
              <a:buChar char="Ø"/>
            </a:pPr>
            <a:endParaRPr lang="en-GB" sz="1500" kern="1200" baseline="0" dirty="0" smtClean="0">
              <a:solidFill>
                <a:schemeClr val="tx1"/>
              </a:solidFill>
              <a:effectLst/>
              <a:latin typeface="+mn-lt"/>
              <a:ea typeface="+mn-ea"/>
              <a:cs typeface="+mn-cs"/>
            </a:endParaRPr>
          </a:p>
          <a:p>
            <a:pPr marL="285750" lvl="0" indent="-285750">
              <a:buFont typeface="Wingdings" pitchFamily="2" charset="2"/>
              <a:buChar char="§"/>
            </a:pPr>
            <a:r>
              <a:rPr lang="en-GB" sz="1500" kern="1200" baseline="0" dirty="0" smtClean="0">
                <a:solidFill>
                  <a:schemeClr val="tx1"/>
                </a:solidFill>
                <a:effectLst/>
                <a:latin typeface="+mn-lt"/>
                <a:ea typeface="+mn-ea"/>
                <a:cs typeface="+mn-cs"/>
              </a:rPr>
              <a:t>What they are trying to do is buy the potentially most profitable animal for their particular system.</a:t>
            </a:r>
          </a:p>
          <a:p>
            <a:pPr marL="285750" lvl="0" indent="-285750">
              <a:buFont typeface="Wingdings" pitchFamily="2" charset="2"/>
              <a:buChar char="§"/>
            </a:pPr>
            <a:endParaRPr lang="en-GB" sz="1500" kern="1200" baseline="0" dirty="0" smtClean="0">
              <a:solidFill>
                <a:schemeClr val="tx1"/>
              </a:solidFill>
              <a:effectLst/>
              <a:latin typeface="+mn-lt"/>
              <a:ea typeface="+mn-ea"/>
              <a:cs typeface="+mn-cs"/>
            </a:endParaRPr>
          </a:p>
          <a:p>
            <a:pPr marL="285750" lvl="0" indent="-285750">
              <a:buFont typeface="Wingdings" pitchFamily="2" charset="2"/>
              <a:buChar char="§"/>
            </a:pPr>
            <a:r>
              <a:rPr lang="en-GB" sz="1500" kern="1200" baseline="0" dirty="0" smtClean="0">
                <a:solidFill>
                  <a:schemeClr val="tx1"/>
                </a:solidFill>
                <a:effectLst/>
                <a:latin typeface="+mn-lt"/>
                <a:ea typeface="+mn-ea"/>
                <a:cs typeface="+mn-cs"/>
              </a:rPr>
              <a:t>The cost of the animal for finishing can account for up to 70% of the direct costs of production.</a:t>
            </a:r>
          </a:p>
          <a:p>
            <a:pPr marL="285750" lvl="0" indent="-285750">
              <a:buFont typeface="Wingdings" pitchFamily="2" charset="2"/>
              <a:buChar char="§"/>
            </a:pPr>
            <a:endParaRPr lang="en-GB" sz="1500" kern="1200" baseline="0" dirty="0" smtClean="0">
              <a:solidFill>
                <a:schemeClr val="tx1"/>
              </a:solidFill>
              <a:effectLst/>
              <a:latin typeface="+mn-lt"/>
              <a:ea typeface="+mn-ea"/>
              <a:cs typeface="+mn-cs"/>
            </a:endParaRPr>
          </a:p>
          <a:p>
            <a:pPr marL="285750" lvl="0" indent="-285750">
              <a:buFont typeface="Wingdings" pitchFamily="2" charset="2"/>
              <a:buChar char="§"/>
            </a:pPr>
            <a:r>
              <a:rPr lang="en-GB" sz="1200" kern="1200" dirty="0" smtClean="0">
                <a:solidFill>
                  <a:schemeClr val="tx1"/>
                </a:solidFill>
                <a:effectLst/>
                <a:latin typeface="+mn-lt"/>
                <a:ea typeface="+mn-ea"/>
                <a:cs typeface="+mn-cs"/>
              </a:rPr>
              <a:t>So it is critical for viability of the system that the finisher purchases the most profitable animal, without knowing the complete history or potential of that animal. </a:t>
            </a:r>
          </a:p>
          <a:p>
            <a:pPr marL="285750" lvl="0" indent="-285750">
              <a:buFont typeface="Wingdings" pitchFamily="2" charset="2"/>
              <a:buChar char="§"/>
            </a:pPr>
            <a:endParaRPr lang="en-GB" sz="1200" kern="1200" baseline="0" dirty="0" smtClean="0">
              <a:solidFill>
                <a:schemeClr val="tx1"/>
              </a:solidFill>
              <a:effectLst/>
              <a:latin typeface="+mn-lt"/>
              <a:ea typeface="+mn-ea"/>
              <a:cs typeface="+mn-cs"/>
            </a:endParaRPr>
          </a:p>
          <a:p>
            <a:pPr marL="285750" lvl="0" indent="-285750">
              <a:buFont typeface="Wingdings" pitchFamily="2" charset="2"/>
              <a:buChar char="§"/>
            </a:pPr>
            <a:r>
              <a:rPr lang="en-GB" sz="1200" kern="1200" baseline="0" dirty="0" smtClean="0">
                <a:solidFill>
                  <a:schemeClr val="tx1"/>
                </a:solidFill>
                <a:effectLst/>
                <a:latin typeface="+mn-lt"/>
                <a:ea typeface="+mn-ea"/>
                <a:cs typeface="+mn-cs"/>
              </a:rPr>
              <a:t>But there is help available to the finisher in decision making-</a:t>
            </a:r>
            <a:r>
              <a:rPr lang="en-GB" sz="1200" kern="1200" dirty="0" smtClean="0">
                <a:solidFill>
                  <a:schemeClr val="tx1"/>
                </a:solidFill>
                <a:effectLst/>
                <a:latin typeface="+mn-lt"/>
                <a:ea typeface="+mn-ea"/>
                <a:cs typeface="+mn-cs"/>
              </a:rPr>
              <a:t>The Beef €uro- Star system was introduced in 2007 by The Irish Cattle Breeding Federation (ICBF), to essentially identify the most profitable  cattle in the Irish beef herd. </a:t>
            </a:r>
          </a:p>
          <a:p>
            <a:pPr marL="285750" lvl="0" indent="-285750">
              <a:buFont typeface="Wingdings" pitchFamily="2" charset="2"/>
              <a:buChar char="§"/>
            </a:pPr>
            <a:endParaRPr lang="en-GB" sz="1200" kern="1200" baseline="0" dirty="0" smtClean="0">
              <a:solidFill>
                <a:schemeClr val="tx1"/>
              </a:solidFill>
              <a:effectLst/>
              <a:latin typeface="+mn-lt"/>
              <a:ea typeface="+mn-ea"/>
              <a:cs typeface="+mn-cs"/>
            </a:endParaRPr>
          </a:p>
          <a:p>
            <a:pPr marL="285750" lvl="0" indent="-285750">
              <a:buFont typeface="Wingdings" pitchFamily="2" charset="2"/>
              <a:buChar char="§"/>
            </a:pPr>
            <a:r>
              <a:rPr lang="en-GB" sz="1200" kern="1200" baseline="0" dirty="0" smtClean="0">
                <a:solidFill>
                  <a:schemeClr val="tx1"/>
                </a:solidFill>
                <a:effectLst/>
                <a:latin typeface="+mn-lt"/>
                <a:ea typeface="+mn-ea"/>
                <a:cs typeface="+mn-cs"/>
              </a:rPr>
              <a:t>In the  area of climate change the impact of improved animal efficiency is recognised as making a positive contribution and hence the BDGP was introduced in 2015 and is scheduled to run for 6 years.  The strength of this programme is that there is a requirement to use the identified more efficient animals.</a:t>
            </a:r>
          </a:p>
        </p:txBody>
      </p:sp>
      <p:sp>
        <p:nvSpPr>
          <p:cNvPr id="4" name="Slide Number Placeholder 3"/>
          <p:cNvSpPr>
            <a:spLocks noGrp="1"/>
          </p:cNvSpPr>
          <p:nvPr>
            <p:ph type="sldNum" sz="quarter" idx="10"/>
          </p:nvPr>
        </p:nvSpPr>
        <p:spPr/>
        <p:txBody>
          <a:bodyPr/>
          <a:lstStyle/>
          <a:p>
            <a:fld id="{8B5A549E-2C9D-9548-84BF-1F393579ABA5}" type="slidenum">
              <a:rPr lang="en-US" smtClean="0"/>
              <a:t>4</a:t>
            </a:fld>
            <a:endParaRPr lang="en-US" dirty="0"/>
          </a:p>
        </p:txBody>
      </p:sp>
    </p:spTree>
    <p:extLst>
      <p:ext uri="{BB962C8B-B14F-4D97-AF65-F5344CB8AC3E}">
        <p14:creationId xmlns:p14="http://schemas.microsoft.com/office/powerpoint/2010/main" val="179212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kern="1200" dirty="0" smtClean="0">
                <a:solidFill>
                  <a:schemeClr val="tx1"/>
                </a:solidFill>
                <a:effectLst/>
                <a:latin typeface="+mn-lt"/>
                <a:ea typeface="+mn-ea"/>
                <a:cs typeface="+mn-cs"/>
              </a:rPr>
              <a:t>A legitimate question often asked is, how can ICBF evaluate animals when they have never seen them?. </a:t>
            </a:r>
          </a:p>
          <a:p>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Once the sire and dam of an animal is known ICBF, can evaluate any animal for both Maternal and Terminal traits. </a:t>
            </a:r>
          </a:p>
          <a:p>
            <a:pPr marL="171450" indent="-171450">
              <a:buFont typeface="Arial" pitchFamily="34" charset="0"/>
              <a:buChar char="•"/>
            </a:pPr>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In the herd of birth, the first data on an animal recorded is the date of birth, sire and dam. </a:t>
            </a:r>
          </a:p>
          <a:p>
            <a:pPr marL="171450" indent="-171450">
              <a:buFont typeface="Arial" pitchFamily="34" charset="0"/>
              <a:buChar char="•"/>
            </a:pPr>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When animals move through a mart the date of movement and weight is recorded. Some farmers weigh their cattle and upload those weights to ICBF. </a:t>
            </a:r>
          </a:p>
          <a:p>
            <a:pPr marL="171450" indent="-171450">
              <a:buFont typeface="Arial" pitchFamily="34" charset="0"/>
              <a:buChar char="•"/>
            </a:pPr>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When the animal is slaughtered the date of slaughter and details of carcass weight, grade, fat score is recorded. </a:t>
            </a:r>
          </a:p>
          <a:p>
            <a:pPr marL="171450" indent="-171450">
              <a:buFont typeface="Arial" pitchFamily="34" charset="0"/>
              <a:buChar char="•"/>
            </a:pPr>
            <a:endParaRPr lang="en-GB" sz="1200" kern="1200" dirty="0" smtClean="0">
              <a:solidFill>
                <a:schemeClr val="tx1"/>
              </a:solidFill>
              <a:effectLst/>
              <a:latin typeface="+mn-lt"/>
              <a:ea typeface="+mn-ea"/>
              <a:cs typeface="+mn-cs"/>
            </a:endParaRPr>
          </a:p>
          <a:p>
            <a:pPr marL="171450" indent="-171450">
              <a:buFont typeface="Arial" pitchFamily="34" charset="0"/>
              <a:buChar char="•"/>
            </a:pPr>
            <a:endParaRPr lang="en-IE"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1200" kern="1200" dirty="0" smtClean="0">
                <a:solidFill>
                  <a:schemeClr val="tx1"/>
                </a:solidFill>
                <a:effectLst/>
                <a:latin typeface="+mn-lt"/>
                <a:ea typeface="+mn-ea"/>
                <a:cs typeface="+mn-cs"/>
              </a:rPr>
              <a:t>All of the information from performance and ancestry information is combined with Genomic evaluation where available to produce a Genetic Index for an animal. The genetic index is expressed in </a:t>
            </a:r>
            <a:r>
              <a:rPr lang="en-GB" sz="1200" b="1" kern="1200" dirty="0" smtClean="0">
                <a:solidFill>
                  <a:schemeClr val="tx1"/>
                </a:solidFill>
                <a:effectLst/>
                <a:latin typeface="+mn-lt"/>
                <a:ea typeface="+mn-ea"/>
                <a:cs typeface="+mn-cs"/>
              </a:rPr>
              <a:t>€uro`s</a:t>
            </a:r>
            <a:r>
              <a:rPr lang="en-GB" sz="1200" kern="1200" dirty="0" smtClean="0">
                <a:solidFill>
                  <a:schemeClr val="tx1"/>
                </a:solidFill>
                <a:effectLst/>
                <a:latin typeface="+mn-lt"/>
                <a:ea typeface="+mn-ea"/>
                <a:cs typeface="+mn-cs"/>
              </a:rPr>
              <a:t> as the goal of this process is to estimate how profitable an animal is for breeding or finishing for beef.  </a:t>
            </a:r>
            <a:endParaRPr lang="en-IE"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are two overall €uro-Star Indices.</a:t>
            </a:r>
            <a:endParaRPr lang="en-IE"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IE" sz="1100" kern="1200" dirty="0" smtClean="0">
              <a:solidFill>
                <a:schemeClr val="tx1"/>
              </a:solidFill>
              <a:effectLst/>
              <a:latin typeface="+mn-lt"/>
              <a:ea typeface="+mn-ea"/>
              <a:cs typeface="+mn-cs"/>
            </a:endParaRPr>
          </a:p>
          <a:p>
            <a:pPr marL="171450" lvl="0" indent="-171450" eaLnBrk="0" fontAlgn="base" hangingPunct="0">
              <a:buFont typeface="Arial" pitchFamily="34" charset="0"/>
              <a:buChar char="•"/>
            </a:pPr>
            <a:r>
              <a:rPr lang="en-IE" sz="1200" kern="1200" dirty="0" smtClean="0">
                <a:solidFill>
                  <a:schemeClr val="tx1"/>
                </a:solidFill>
                <a:effectLst/>
                <a:latin typeface="+mn-lt"/>
                <a:ea typeface="+mn-ea"/>
                <a:cs typeface="+mn-cs"/>
              </a:rPr>
              <a:t>€uro-Star Replacement Index.</a:t>
            </a:r>
            <a:endParaRPr lang="en-IE" sz="1100" kern="1200" dirty="0" smtClean="0">
              <a:solidFill>
                <a:schemeClr val="tx1"/>
              </a:solidFill>
              <a:effectLst/>
              <a:latin typeface="+mn-lt"/>
              <a:ea typeface="+mn-ea"/>
              <a:cs typeface="+mn-cs"/>
            </a:endParaRPr>
          </a:p>
          <a:p>
            <a:pPr lvl="1" eaLnBrk="0" fontAlgn="base" hangingPunct="0"/>
            <a:r>
              <a:rPr lang="en-IE" sz="1200" kern="1200" dirty="0" smtClean="0">
                <a:solidFill>
                  <a:schemeClr val="tx1"/>
                </a:solidFill>
                <a:effectLst/>
                <a:latin typeface="+mn-lt"/>
                <a:ea typeface="+mn-ea"/>
                <a:cs typeface="+mn-cs"/>
              </a:rPr>
              <a:t>For identifying potential female replacements.</a:t>
            </a:r>
            <a:endParaRPr lang="en-IE" sz="1100" kern="1200" dirty="0" smtClean="0">
              <a:solidFill>
                <a:schemeClr val="tx1"/>
              </a:solidFill>
              <a:effectLst/>
              <a:latin typeface="+mn-lt"/>
              <a:ea typeface="+mn-ea"/>
              <a:cs typeface="+mn-cs"/>
            </a:endParaRPr>
          </a:p>
          <a:p>
            <a:pPr lvl="1" eaLnBrk="0" fontAlgn="base" hangingPunct="0"/>
            <a:r>
              <a:rPr lang="en-IE" sz="1200" kern="1200" dirty="0" smtClean="0">
                <a:solidFill>
                  <a:schemeClr val="tx1"/>
                </a:solidFill>
                <a:effectLst/>
                <a:latin typeface="+mn-lt"/>
                <a:ea typeface="+mn-ea"/>
                <a:cs typeface="+mn-cs"/>
              </a:rPr>
              <a:t>For selecting bulls and cows to breed potential replacements.</a:t>
            </a:r>
            <a:endParaRPr lang="en-IE" sz="1100" kern="1200" dirty="0" smtClean="0">
              <a:solidFill>
                <a:schemeClr val="tx1"/>
              </a:solidFill>
              <a:effectLst/>
              <a:latin typeface="+mn-lt"/>
              <a:ea typeface="+mn-ea"/>
              <a:cs typeface="+mn-cs"/>
            </a:endParaRPr>
          </a:p>
          <a:p>
            <a:pPr eaLnBrk="0" fontAlgn="base" hangingPunct="0"/>
            <a:r>
              <a:rPr lang="en-IE" sz="1200" kern="1200" dirty="0" smtClean="0">
                <a:solidFill>
                  <a:schemeClr val="tx1"/>
                </a:solidFill>
                <a:effectLst/>
                <a:latin typeface="+mn-lt"/>
                <a:ea typeface="+mn-ea"/>
                <a:cs typeface="+mn-cs"/>
              </a:rPr>
              <a:t> </a:t>
            </a:r>
            <a:endParaRPr lang="en-IE" sz="1100" kern="1200" dirty="0" smtClean="0">
              <a:solidFill>
                <a:schemeClr val="tx1"/>
              </a:solidFill>
              <a:effectLst/>
              <a:latin typeface="+mn-lt"/>
              <a:ea typeface="+mn-ea"/>
              <a:cs typeface="+mn-cs"/>
            </a:endParaRPr>
          </a:p>
          <a:p>
            <a:pPr marL="171450" lvl="0" indent="-171450" eaLnBrk="0" fontAlgn="base" hangingPunct="0">
              <a:buFont typeface="Arial" pitchFamily="34" charset="0"/>
              <a:buChar char="•"/>
            </a:pPr>
            <a:r>
              <a:rPr lang="en-IE" sz="1200" kern="1200" dirty="0" smtClean="0">
                <a:solidFill>
                  <a:schemeClr val="tx1"/>
                </a:solidFill>
                <a:effectLst/>
                <a:latin typeface="+mn-lt"/>
                <a:ea typeface="+mn-ea"/>
                <a:cs typeface="+mn-cs"/>
              </a:rPr>
              <a:t>€uro-Star Terminal Index.</a:t>
            </a:r>
            <a:endParaRPr lang="en-IE"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For selecting bulls to breed animals for slaughter.</a:t>
            </a:r>
            <a:endParaRPr lang="en-IE"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For identifying animals with the greater potential to make more profit for finishers.</a:t>
            </a:r>
            <a:endParaRPr lang="en-IE" sz="1100" kern="1200" dirty="0" smtClean="0">
              <a:solidFill>
                <a:schemeClr val="tx1"/>
              </a:solidFill>
              <a:effectLst/>
              <a:latin typeface="+mn-lt"/>
              <a:ea typeface="+mn-ea"/>
              <a:cs typeface="+mn-cs"/>
            </a:endParaRPr>
          </a:p>
          <a:p>
            <a:pPr marL="171450" indent="-171450">
              <a:buFont typeface="Wingdings" pitchFamily="2" charset="2"/>
              <a:buChar char="§"/>
            </a:pPr>
            <a:endParaRPr lang="en-GB" sz="1200" kern="1200" dirty="0" smtClean="0">
              <a:solidFill>
                <a:schemeClr val="tx1"/>
              </a:solidFill>
              <a:effectLst/>
              <a:latin typeface="+mn-lt"/>
              <a:ea typeface="+mn-ea"/>
              <a:cs typeface="+mn-cs"/>
            </a:endParaRPr>
          </a:p>
          <a:p>
            <a:pPr marL="171450" indent="-171450">
              <a:buFont typeface="Wingdings" pitchFamily="2" charset="2"/>
              <a:buChar char="§"/>
            </a:pPr>
            <a:endParaRPr lang="en-GB" sz="1200" kern="1200" dirty="0" smtClean="0">
              <a:solidFill>
                <a:schemeClr val="tx1"/>
              </a:solidFill>
              <a:effectLst/>
              <a:latin typeface="+mn-lt"/>
              <a:ea typeface="+mn-ea"/>
              <a:cs typeface="+mn-cs"/>
            </a:endParaRPr>
          </a:p>
          <a:p>
            <a:pPr marL="171450" indent="-171450">
              <a:buFont typeface="Wingdings" pitchFamily="2" charset="2"/>
              <a:buChar char="§"/>
            </a:pPr>
            <a:r>
              <a:rPr lang="en-GB" sz="1200" kern="1200" dirty="0" smtClean="0">
                <a:solidFill>
                  <a:schemeClr val="tx1"/>
                </a:solidFill>
                <a:effectLst/>
                <a:latin typeface="+mn-lt"/>
                <a:ea typeface="+mn-ea"/>
                <a:cs typeface="+mn-cs"/>
              </a:rPr>
              <a:t>The ICBF can</a:t>
            </a:r>
            <a:r>
              <a:rPr lang="en-GB" sz="1200" kern="1200" baseline="0" dirty="0" smtClean="0">
                <a:solidFill>
                  <a:schemeClr val="tx1"/>
                </a:solidFill>
                <a:effectLst/>
                <a:latin typeface="+mn-lt"/>
                <a:ea typeface="+mn-ea"/>
                <a:cs typeface="+mn-cs"/>
              </a:rPr>
              <a:t> allocate an animal a  Terminal index essentially from the date of birth. </a:t>
            </a:r>
          </a:p>
          <a:p>
            <a:pPr marL="171450" indent="-171450">
              <a:buFont typeface="Wingdings" pitchFamily="2" charset="2"/>
              <a:buChar char="§"/>
            </a:pPr>
            <a:endParaRPr lang="en-GB" sz="1200" kern="1200" baseline="0" dirty="0" smtClean="0">
              <a:solidFill>
                <a:schemeClr val="tx1"/>
              </a:solidFill>
              <a:effectLst/>
              <a:latin typeface="+mn-lt"/>
              <a:ea typeface="+mn-ea"/>
              <a:cs typeface="+mn-cs"/>
            </a:endParaRPr>
          </a:p>
          <a:p>
            <a:pPr marL="171450" indent="-171450">
              <a:buFont typeface="Wingdings" pitchFamily="2" charset="2"/>
              <a:buChar char="§"/>
            </a:pPr>
            <a:r>
              <a:rPr lang="en-GB" sz="1200" kern="1200" baseline="0" dirty="0" smtClean="0">
                <a:solidFill>
                  <a:schemeClr val="tx1"/>
                </a:solidFill>
                <a:effectLst/>
                <a:latin typeface="+mn-lt"/>
                <a:ea typeface="+mn-ea"/>
                <a:cs typeface="+mn-cs"/>
              </a:rPr>
              <a:t>So we now can make informed decisions armed with this information –especially the hard to measure traits linked to profit.</a:t>
            </a:r>
            <a:r>
              <a:rPr lang="en-GB"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pPr marL="171450" indent="-171450">
              <a:buFont typeface="Wingdings" pitchFamily="2" charset="2"/>
              <a:buChar char="§"/>
            </a:pP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5</a:t>
            </a:fld>
            <a:endParaRPr lang="en-US" dirty="0"/>
          </a:p>
        </p:txBody>
      </p:sp>
    </p:spTree>
    <p:extLst>
      <p:ext uri="{BB962C8B-B14F-4D97-AF65-F5344CB8AC3E}">
        <p14:creationId xmlns:p14="http://schemas.microsoft.com/office/powerpoint/2010/main" val="299043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sz="1200" kern="1200" dirty="0" smtClean="0">
                <a:solidFill>
                  <a:schemeClr val="tx1"/>
                </a:solidFill>
                <a:effectLst/>
                <a:latin typeface="+mn-lt"/>
                <a:ea typeface="+mn-ea"/>
                <a:cs typeface="+mn-cs"/>
              </a:rPr>
              <a:t>So we now have an additional tool available to the finisher when he/she is in the market to purchase store animals for their finishing enterprise. The Terminal Index brings to light the contribution the genetic potential of the animal makes to the relative profitability of the animal in question. </a:t>
            </a:r>
            <a:endParaRPr lang="en-IE"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From a beef finishers perspective the Terminal Index is the relevant index, as it is specifically targeted to identify the most profitable animals that are intended for slaughter. The makeup of the Terminal index is shown in</a:t>
            </a:r>
            <a:endParaRPr lang="en-IE" sz="1200" kern="1200" dirty="0" smtClean="0">
              <a:solidFill>
                <a:schemeClr val="tx1"/>
              </a:solidFill>
              <a:effectLst/>
              <a:latin typeface="+mn-lt"/>
              <a:ea typeface="+mn-ea"/>
              <a:cs typeface="+mn-cs"/>
            </a:endParaRPr>
          </a:p>
          <a:p>
            <a:pPr marL="171450" indent="-171450">
              <a:buFont typeface="Arial" pitchFamily="34" charset="0"/>
              <a:buChar char="•"/>
            </a:pPr>
            <a:endParaRPr lang="en-IE" dirty="0" smtClean="0"/>
          </a:p>
          <a:p>
            <a:endParaRPr lang="en-IE" dirty="0" smtClean="0"/>
          </a:p>
          <a:p>
            <a:pPr marL="171450" indent="-171450">
              <a:buFont typeface="Arial" pitchFamily="34" charset="0"/>
              <a:buChar char="•"/>
            </a:pPr>
            <a:r>
              <a:rPr lang="en-IE" dirty="0" smtClean="0"/>
              <a:t>Carcass weight for age made up 56% of index ( Carcass weight+ Conformation+Carcass fat).</a:t>
            </a:r>
          </a:p>
          <a:p>
            <a:pPr marL="171450" indent="-171450">
              <a:buFont typeface="Arial" pitchFamily="34" charset="0"/>
              <a:buChar char="•"/>
            </a:pPr>
            <a:endParaRPr lang="en-IE" dirty="0" smtClean="0"/>
          </a:p>
          <a:p>
            <a:pPr marL="171450" indent="-171450">
              <a:buFont typeface="Arial" pitchFamily="34" charset="0"/>
              <a:buChar char="•"/>
            </a:pPr>
            <a:endParaRPr lang="en-IE" dirty="0" smtClean="0"/>
          </a:p>
          <a:p>
            <a:pPr marL="171450" indent="-171450">
              <a:buFont typeface="Arial" pitchFamily="34" charset="0"/>
              <a:buChar char="•"/>
            </a:pPr>
            <a:r>
              <a:rPr lang="en-IE" dirty="0" smtClean="0"/>
              <a:t>The</a:t>
            </a:r>
            <a:r>
              <a:rPr lang="en-IE" baseline="0" dirty="0" smtClean="0"/>
              <a:t> two big contributions to profitability are feed intake- less is better and carcass traits weight for age, conformation and fatness.</a:t>
            </a:r>
          </a:p>
          <a:p>
            <a:pPr marL="171450" indent="-171450">
              <a:buFont typeface="Arial" pitchFamily="34" charset="0"/>
              <a:buChar char="•"/>
            </a:pPr>
            <a:endParaRPr lang="en-IE" baseline="0" dirty="0" smtClean="0"/>
          </a:p>
          <a:p>
            <a:pPr marL="171450" indent="-171450">
              <a:buFont typeface="Arial" pitchFamily="34" charset="0"/>
              <a:buChar char="•"/>
            </a:pPr>
            <a:endParaRPr lang="en-IE" baseline="0" dirty="0" smtClean="0"/>
          </a:p>
          <a:p>
            <a:pPr marL="171450" indent="-171450">
              <a:buFont typeface="Arial" pitchFamily="34" charset="0"/>
              <a:buChar char="•"/>
            </a:pP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6</a:t>
            </a:fld>
            <a:endParaRPr lang="en-US" dirty="0"/>
          </a:p>
        </p:txBody>
      </p:sp>
    </p:spTree>
    <p:extLst>
      <p:ext uri="{BB962C8B-B14F-4D97-AF65-F5344CB8AC3E}">
        <p14:creationId xmlns:p14="http://schemas.microsoft.com/office/powerpoint/2010/main" val="163798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GB" sz="1200" kern="1200" dirty="0" smtClean="0">
                <a:solidFill>
                  <a:schemeClr val="tx1"/>
                </a:solidFill>
                <a:effectLst/>
                <a:latin typeface="+mn-lt"/>
                <a:ea typeface="+mn-ea"/>
                <a:cs typeface="+mn-cs"/>
              </a:rPr>
              <a:t>We can legitimately ask the question is the Terminal index currently identifying the most profitable animals for a finishing system operated at farm level. It is essential to test the system at farm level and to demonstrate locally the relevance of the index.</a:t>
            </a:r>
          </a:p>
          <a:p>
            <a:pPr marL="171450" indent="-171450">
              <a:buFont typeface="Wingdings" pitchFamily="2" charset="2"/>
              <a:buChar char="§"/>
            </a:pPr>
            <a:endParaRPr lang="en-GB" sz="1200" kern="1200" dirty="0" smtClean="0">
              <a:solidFill>
                <a:schemeClr val="tx1"/>
              </a:solidFill>
              <a:effectLst/>
              <a:latin typeface="+mn-lt"/>
              <a:ea typeface="+mn-ea"/>
              <a:cs typeface="+mn-cs"/>
            </a:endParaRPr>
          </a:p>
          <a:p>
            <a:pPr marL="171450" indent="-171450">
              <a:buFont typeface="Wingdings" pitchFamily="2" charset="2"/>
              <a:buChar char="§"/>
            </a:pPr>
            <a:r>
              <a:rPr lang="en-GB" sz="1200" kern="1200" dirty="0" smtClean="0">
                <a:solidFill>
                  <a:schemeClr val="tx1"/>
                </a:solidFill>
                <a:effectLst/>
                <a:latin typeface="+mn-lt"/>
                <a:ea typeface="+mn-ea"/>
                <a:cs typeface="+mn-cs"/>
              </a:rPr>
              <a:t>What</a:t>
            </a:r>
            <a:r>
              <a:rPr lang="en-GB" sz="1200" kern="1200" baseline="0" dirty="0" smtClean="0">
                <a:solidFill>
                  <a:schemeClr val="tx1"/>
                </a:solidFill>
                <a:effectLst/>
                <a:latin typeface="+mn-lt"/>
                <a:ea typeface="+mn-ea"/>
                <a:cs typeface="+mn-cs"/>
              </a:rPr>
              <a:t> I call the big data –national figures clearly demonstrate that the index is working and is identifying the superior animals for a finishing system.</a:t>
            </a:r>
          </a:p>
          <a:p>
            <a:pPr marL="171450" indent="-171450">
              <a:buFont typeface="Wingdings" pitchFamily="2" charset="2"/>
              <a:buChar char="§"/>
            </a:pPr>
            <a:endParaRPr lang="en-GB" sz="1200" kern="1200" baseline="0" dirty="0" smtClean="0">
              <a:solidFill>
                <a:schemeClr val="tx1"/>
              </a:solidFill>
              <a:effectLst/>
              <a:latin typeface="+mn-lt"/>
              <a:ea typeface="+mn-ea"/>
              <a:cs typeface="+mn-cs"/>
            </a:endParaRPr>
          </a:p>
          <a:p>
            <a:pPr marL="171450" indent="-171450">
              <a:buFont typeface="Wingdings" pitchFamily="2" charset="2"/>
              <a:buChar char="§"/>
            </a:pPr>
            <a:r>
              <a:rPr lang="en-GB" sz="1200" kern="1200" baseline="0" dirty="0" smtClean="0">
                <a:solidFill>
                  <a:schemeClr val="tx1"/>
                </a:solidFill>
                <a:effectLst/>
                <a:latin typeface="+mn-lt"/>
                <a:ea typeface="+mn-ea"/>
                <a:cs typeface="+mn-cs"/>
              </a:rPr>
              <a:t>We must also not underestimate the influence of </a:t>
            </a:r>
            <a:r>
              <a:rPr lang="en-GB" sz="1200" kern="1200" baseline="0" dirty="0" err="1" smtClean="0">
                <a:solidFill>
                  <a:schemeClr val="tx1"/>
                </a:solidFill>
                <a:effectLst/>
                <a:latin typeface="+mn-lt"/>
                <a:ea typeface="+mn-ea"/>
                <a:cs typeface="+mn-cs"/>
              </a:rPr>
              <a:t>disease,environment</a:t>
            </a:r>
            <a:r>
              <a:rPr lang="en-GB" sz="1200" kern="1200" baseline="0" dirty="0" smtClean="0">
                <a:solidFill>
                  <a:schemeClr val="tx1"/>
                </a:solidFill>
                <a:effectLst/>
                <a:latin typeface="+mn-lt"/>
                <a:ea typeface="+mn-ea"/>
                <a:cs typeface="+mn-cs"/>
              </a:rPr>
              <a:t> and management on animal performance , which some people estimate influences 66% of performance with genetics contributing the balance of 33%. So good genetics with poor management does not bode well, on the contrary good genetics combined with good management is a </a:t>
            </a:r>
            <a:r>
              <a:rPr lang="en-GB" sz="1200" kern="1200" baseline="0" dirty="0" err="1" smtClean="0">
                <a:solidFill>
                  <a:schemeClr val="tx1"/>
                </a:solidFill>
                <a:effectLst/>
                <a:latin typeface="+mn-lt"/>
                <a:ea typeface="+mn-ea"/>
                <a:cs typeface="+mn-cs"/>
              </a:rPr>
              <a:t>receipe</a:t>
            </a:r>
            <a:r>
              <a:rPr lang="en-GB" sz="1200" kern="1200" baseline="0" dirty="0" smtClean="0">
                <a:solidFill>
                  <a:schemeClr val="tx1"/>
                </a:solidFill>
                <a:effectLst/>
                <a:latin typeface="+mn-lt"/>
                <a:ea typeface="+mn-ea"/>
                <a:cs typeface="+mn-cs"/>
              </a:rPr>
              <a:t> to exploit the true potential of the animal.</a:t>
            </a:r>
            <a:endParaRPr lang="en-I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pPr marL="171450" indent="-171450">
              <a:buFont typeface="Wingdings" pitchFamily="2" charset="2"/>
              <a:buChar char="§"/>
            </a:pPr>
            <a:r>
              <a:rPr lang="en-GB" sz="1200" kern="1200" dirty="0" smtClean="0">
                <a:solidFill>
                  <a:schemeClr val="tx1"/>
                </a:solidFill>
                <a:effectLst/>
                <a:latin typeface="+mn-lt"/>
                <a:ea typeface="+mn-ea"/>
                <a:cs typeface="+mn-cs"/>
              </a:rPr>
              <a:t>To try and answer this question I examined the slaughter data for one of my clients who purchases all the cattle he finishes on the open market. The data presented here is based on the cattle slaughtered in the twelve months from April 2016 with complete purchase and slaughter data as well as having a Terminal €uro-star value allocated.</a:t>
            </a:r>
          </a:p>
          <a:p>
            <a:pPr marL="171450" indent="-171450">
              <a:buFont typeface="Wingdings" pitchFamily="2" charset="2"/>
              <a:buChar char="§"/>
            </a:pPr>
            <a:endParaRPr lang="en-GB" sz="1200" kern="1200" dirty="0" smtClean="0">
              <a:solidFill>
                <a:schemeClr val="tx1"/>
              </a:solidFill>
              <a:effectLst/>
              <a:latin typeface="+mn-lt"/>
              <a:ea typeface="+mn-ea"/>
              <a:cs typeface="+mn-cs"/>
            </a:endParaRPr>
          </a:p>
          <a:p>
            <a:pPr marL="171450" indent="-171450">
              <a:buFont typeface="Wingdings" pitchFamily="2" charset="2"/>
              <a:buChar char="§"/>
            </a:pPr>
            <a:r>
              <a:rPr lang="en-GB" sz="1200" kern="1200" dirty="0" smtClean="0">
                <a:solidFill>
                  <a:schemeClr val="tx1"/>
                </a:solidFill>
                <a:effectLst/>
                <a:latin typeface="+mn-lt"/>
                <a:ea typeface="+mn-ea"/>
                <a:cs typeface="+mn-cs"/>
              </a:rPr>
              <a:t>These</a:t>
            </a:r>
            <a:r>
              <a:rPr lang="en-GB" sz="1200" kern="1200" baseline="0" dirty="0" smtClean="0">
                <a:solidFill>
                  <a:schemeClr val="tx1"/>
                </a:solidFill>
                <a:effectLst/>
                <a:latin typeface="+mn-lt"/>
                <a:ea typeface="+mn-ea"/>
                <a:cs typeface="+mn-cs"/>
              </a:rPr>
              <a:t> are typical of the animals this man buys to finish in a bull beef system.</a:t>
            </a:r>
          </a:p>
          <a:p>
            <a:pPr marL="171450" indent="-171450">
              <a:buFont typeface="Wingdings" pitchFamily="2" charset="2"/>
              <a:buChar char="§"/>
            </a:pPr>
            <a:endParaRPr lang="en-GB" sz="1200" kern="1200" baseline="0" dirty="0" smtClean="0">
              <a:solidFill>
                <a:schemeClr val="tx1"/>
              </a:solidFill>
              <a:effectLst/>
              <a:latin typeface="+mn-lt"/>
              <a:ea typeface="+mn-ea"/>
              <a:cs typeface="+mn-cs"/>
            </a:endParaRPr>
          </a:p>
          <a:p>
            <a:pPr marL="171450" indent="-171450">
              <a:buFont typeface="Wingdings" pitchFamily="2" charset="2"/>
              <a:buChar char="§"/>
            </a:pPr>
            <a:r>
              <a:rPr lang="en-GB" sz="1200" kern="1200" baseline="0" dirty="0" smtClean="0">
                <a:solidFill>
                  <a:schemeClr val="tx1"/>
                </a:solidFill>
                <a:effectLst/>
                <a:latin typeface="+mn-lt"/>
                <a:ea typeface="+mn-ea"/>
                <a:cs typeface="+mn-cs"/>
              </a:rPr>
              <a:t>Of the 439 bulls slaughtered from April 16 to 2017 I had full data on 238 bulls ( 1,2=108, 3=93, 4,5=37).</a:t>
            </a:r>
          </a:p>
          <a:p>
            <a:pPr marL="171450" indent="-171450">
              <a:buFont typeface="Wingdings" pitchFamily="2" charset="2"/>
              <a:buChar char="§"/>
            </a:pPr>
            <a:endParaRPr lang="en-GB" sz="1200" kern="1200" baseline="0" dirty="0" smtClean="0">
              <a:solidFill>
                <a:schemeClr val="tx1"/>
              </a:solidFill>
              <a:effectLst/>
              <a:latin typeface="+mn-lt"/>
              <a:ea typeface="+mn-ea"/>
              <a:cs typeface="+mn-cs"/>
            </a:endParaRPr>
          </a:p>
          <a:p>
            <a:pPr marL="171450" indent="-171450">
              <a:buFont typeface="Wingdings" pitchFamily="2" charset="2"/>
              <a:buChar char="§"/>
            </a:pPr>
            <a:r>
              <a:rPr lang="en-GB" sz="1200" kern="1200" baseline="0" dirty="0" smtClean="0">
                <a:solidFill>
                  <a:schemeClr val="tx1"/>
                </a:solidFill>
                <a:effectLst/>
                <a:latin typeface="+mn-lt"/>
                <a:ea typeface="+mn-ea"/>
                <a:cs typeface="+mn-cs"/>
              </a:rPr>
              <a:t>Cattle bought through marts,off farm .</a:t>
            </a:r>
          </a:p>
          <a:p>
            <a:pPr marL="171450" indent="-171450">
              <a:buFont typeface="Wingdings" pitchFamily="2" charset="2"/>
              <a:buChar char="§"/>
            </a:pPr>
            <a:endParaRPr lang="en-GB" sz="1200" kern="1200" baseline="0" dirty="0" smtClean="0">
              <a:solidFill>
                <a:schemeClr val="tx1"/>
              </a:solidFill>
              <a:effectLst/>
              <a:latin typeface="+mn-lt"/>
              <a:ea typeface="+mn-ea"/>
              <a:cs typeface="+mn-cs"/>
            </a:endParaRPr>
          </a:p>
          <a:p>
            <a:pPr marL="171450" indent="-171450">
              <a:buFont typeface="Wingdings" pitchFamily="2" charset="2"/>
              <a:buChar char="§"/>
            </a:pPr>
            <a:endParaRPr lang="en-I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pPr marL="171450" indent="-171450">
              <a:buFont typeface="Wingdings" pitchFamily="2" charset="2"/>
              <a:buChar char="§"/>
            </a:pP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7</a:t>
            </a:fld>
            <a:endParaRPr lang="en-US" dirty="0"/>
          </a:p>
        </p:txBody>
      </p:sp>
    </p:spTree>
    <p:extLst>
      <p:ext uri="{BB962C8B-B14F-4D97-AF65-F5344CB8AC3E}">
        <p14:creationId xmlns:p14="http://schemas.microsoft.com/office/powerpoint/2010/main" val="165425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1200" kern="1200" dirty="0" smtClean="0">
                <a:solidFill>
                  <a:schemeClr val="tx1"/>
                </a:solidFill>
                <a:effectLst/>
                <a:latin typeface="+mn-lt"/>
                <a:ea typeface="+mn-ea"/>
                <a:cs typeface="+mn-cs"/>
              </a:rPr>
              <a:t>If we divide up the lifetime of the animals into two phases, with phase 1 birth to point of purchase by finisher, phase two the period on the finishing farm. </a:t>
            </a: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1200" kern="1200" dirty="0" smtClean="0">
                <a:solidFill>
                  <a:schemeClr val="tx1"/>
                </a:solidFill>
                <a:effectLst/>
                <a:latin typeface="+mn-lt"/>
                <a:ea typeface="+mn-ea"/>
                <a:cs typeface="+mn-cs"/>
              </a:rPr>
              <a:t>In this</a:t>
            </a:r>
            <a:r>
              <a:rPr lang="en-GB" sz="1200" kern="1200" baseline="0" dirty="0" smtClean="0">
                <a:solidFill>
                  <a:schemeClr val="tx1"/>
                </a:solidFill>
                <a:effectLst/>
                <a:latin typeface="+mn-lt"/>
                <a:ea typeface="+mn-ea"/>
                <a:cs typeface="+mn-cs"/>
              </a:rPr>
              <a:t> slide </a:t>
            </a:r>
            <a:r>
              <a:rPr lang="en-GB" sz="1200" kern="1200" dirty="0" smtClean="0">
                <a:solidFill>
                  <a:schemeClr val="tx1"/>
                </a:solidFill>
                <a:effectLst/>
                <a:latin typeface="+mn-lt"/>
                <a:ea typeface="+mn-ea"/>
                <a:cs typeface="+mn-cs"/>
              </a:rPr>
              <a:t> the data for phase one is presented, showing both animal performance and economic metrics from birth to sale to finisher.</a:t>
            </a: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1200" kern="1200" dirty="0" smtClean="0">
                <a:solidFill>
                  <a:schemeClr val="tx1"/>
                </a:solidFill>
                <a:effectLst/>
                <a:latin typeface="+mn-lt"/>
                <a:ea typeface="+mn-ea"/>
                <a:cs typeface="+mn-cs"/>
              </a:rPr>
              <a:t>The purchase weight for the two groups was almost identical, as was the price with a price difference of only €16 or 5cent/kg.</a:t>
            </a: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price similarity between the two groups is to be expected as the buyer was buying essentially blindfold in relation to the genetic merit of the animals, he has not sourced cattle to date based on €urostar rating.</a:t>
            </a: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endParaRPr lang="en-GB"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GB" sz="1200" kern="1200" baseline="0" dirty="0" smtClean="0">
                <a:solidFill>
                  <a:schemeClr val="tx1"/>
                </a:solidFill>
                <a:effectLst/>
                <a:latin typeface="+mn-lt"/>
                <a:ea typeface="+mn-ea"/>
                <a:cs typeface="+mn-cs"/>
              </a:rPr>
              <a:t>At this stage we can see that the group with the better Terminal index or 4,8 star were 38 days younger at sale and are beginning to move ahead of their lower star rated comrades. The difference in weight gain in favour of the 4,5 star animals is plus 11%. </a:t>
            </a: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endParaRPr lang="en-GB" sz="1200" kern="1200" baseline="0" dirty="0" smtClean="0">
              <a:solidFill>
                <a:schemeClr val="tx1"/>
              </a:solidFill>
              <a:effectLst/>
              <a:latin typeface="+mn-lt"/>
              <a:ea typeface="+mn-ea"/>
              <a:cs typeface="+mn-cs"/>
            </a:endParaRPr>
          </a:p>
          <a:p>
            <a:pPr marL="171450" indent="-171450">
              <a:buFont typeface="Wingdings" pitchFamily="2" charset="2"/>
              <a:buChar char="§"/>
            </a:pPr>
            <a:r>
              <a:rPr lang="en-GB" sz="1200" kern="1200" baseline="0" dirty="0" smtClean="0">
                <a:solidFill>
                  <a:schemeClr val="tx1"/>
                </a:solidFill>
                <a:effectLst/>
                <a:latin typeface="+mn-lt"/>
                <a:ea typeface="+mn-ea"/>
                <a:cs typeface="+mn-cs"/>
              </a:rPr>
              <a:t>This benefit accrued to the breeder- faster growth to sale, with </a:t>
            </a:r>
            <a:r>
              <a:rPr lang="en-GB" sz="1200" kern="1200" dirty="0" smtClean="0">
                <a:solidFill>
                  <a:schemeClr val="tx1"/>
                </a:solidFill>
                <a:effectLst/>
                <a:latin typeface="+mn-lt"/>
                <a:ea typeface="+mn-ea"/>
                <a:cs typeface="+mn-cs"/>
              </a:rPr>
              <a:t> a significant saving in feed costs as the animals were sold on average as yearlings, and are likely to be sold out of the sheds, the highest cost period for all cattle farmers.</a:t>
            </a:r>
            <a:endParaRPr lang="en-IE"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Wingdings" pitchFamily="2" charset="2"/>
              <a:buChar char="§"/>
              <a:tabLst/>
              <a:defRPr/>
            </a:pPr>
            <a:endParaRPr lang="en-IE" sz="1200" kern="1200" dirty="0" smtClean="0">
              <a:solidFill>
                <a:schemeClr val="tx1"/>
              </a:solidFill>
              <a:effectLst/>
              <a:latin typeface="+mn-lt"/>
              <a:ea typeface="+mn-ea"/>
              <a:cs typeface="+mn-cs"/>
            </a:endParaRPr>
          </a:p>
          <a:p>
            <a:pPr marL="171450" indent="-171450">
              <a:buFont typeface="Wingdings" pitchFamily="2" charset="2"/>
              <a:buChar char="§"/>
            </a:pP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8</a:t>
            </a:fld>
            <a:endParaRPr lang="en-US" dirty="0"/>
          </a:p>
        </p:txBody>
      </p:sp>
    </p:spTree>
    <p:extLst>
      <p:ext uri="{BB962C8B-B14F-4D97-AF65-F5344CB8AC3E}">
        <p14:creationId xmlns:p14="http://schemas.microsoft.com/office/powerpoint/2010/main" val="146633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So the 4&amp;5* animals had better growth rate performance up to point of sale to the finisher, so how did these animals perform relative to their 1&amp;2* comrades on the finishing farm. Some of the key issues of interest to the farmer finisher are shown</a:t>
            </a:r>
            <a:r>
              <a:rPr lang="en-GB" sz="1200" kern="1200" baseline="0" dirty="0" smtClean="0">
                <a:solidFill>
                  <a:schemeClr val="tx1"/>
                </a:solidFill>
                <a:effectLst/>
                <a:latin typeface="+mn-lt"/>
                <a:ea typeface="+mn-ea"/>
                <a:cs typeface="+mn-cs"/>
              </a:rPr>
              <a:t> in this slide.</a:t>
            </a:r>
            <a:endParaRPr lang="en-IE" sz="1200" kern="1200" dirty="0" smtClean="0">
              <a:solidFill>
                <a:schemeClr val="tx1"/>
              </a:solidFill>
              <a:effectLst/>
              <a:latin typeface="+mn-lt"/>
              <a:ea typeface="+mn-ea"/>
              <a:cs typeface="+mn-cs"/>
            </a:endParaRPr>
          </a:p>
          <a:p>
            <a:pPr marL="171450" indent="-171450">
              <a:buFont typeface="Arial" pitchFamily="34" charset="0"/>
              <a:buChar char="•"/>
            </a:pPr>
            <a:endParaRPr lang="en-GB" sz="1200" kern="1200" dirty="0" smtClean="0">
              <a:solidFill>
                <a:schemeClr val="tx1"/>
              </a:solidFill>
              <a:effectLst/>
              <a:latin typeface="+mn-lt"/>
              <a:ea typeface="+mn-ea"/>
              <a:cs typeface="+mn-cs"/>
            </a:endParaRPr>
          </a:p>
          <a:p>
            <a:pPr marL="171450" indent="-171450">
              <a:buFont typeface="Arial" pitchFamily="34" charset="0"/>
              <a:buChar char="•"/>
            </a:pPr>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One might argue that the 4&amp;5* cattle had heavier carcasses because they were fed for longer on the farm, and that to express their potential they have to be fed for a longer period hence reducing the advantage to the finisher of the superior genetics.</a:t>
            </a:r>
          </a:p>
          <a:p>
            <a:pPr marL="171450" indent="-171450">
              <a:buFont typeface="Arial" pitchFamily="34" charset="0"/>
              <a:buChar cha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There are two points to be made in response to such a comment. Firstly the 4&amp;5* cattle were kept 19 days longer on the finishing farm, but were still 22 days younger at slaughter than the 1&amp;2* cattle.</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Also if we correct for days on the finishing farm, and say what if the finisher decided to slaughter both groups after 210 days on the farm , and bearing in mind  the superior daily carcass gain of the 4&amp;5* group. This group would still have carcasses which were 28 kgs heavier than the 1&amp;2* cattle. </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In addition if both groups were slaughtered after 210 days on the finishing farm the 4&amp;5* cattle would now be 41 days younger at slaughter and 28 kgs heavier than the 1&amp;2* group. This result</a:t>
            </a:r>
            <a:r>
              <a:rPr lang="en-GB" sz="1200" kern="1200" baseline="0" dirty="0" smtClean="0">
                <a:solidFill>
                  <a:schemeClr val="tx1"/>
                </a:solidFill>
                <a:effectLst/>
                <a:latin typeface="+mn-lt"/>
                <a:ea typeface="+mn-ea"/>
                <a:cs typeface="+mn-cs"/>
              </a:rPr>
              <a:t> helps to dispel the myth that in order for these genetically superior animals to confer an advantage they need to be slaughtered at an older age, the point is that they actually reach target carcass weight faster than the genetically inferior animals.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baseline="0" dirty="0" smtClean="0">
                <a:solidFill>
                  <a:schemeClr val="tx1"/>
                </a:solidFill>
                <a:effectLst/>
                <a:latin typeface="+mn-lt"/>
                <a:ea typeface="+mn-ea"/>
                <a:cs typeface="+mn-cs"/>
              </a:rPr>
              <a:t>The 1,2 star group were not responding as well to feeding and the farmer was quite correct to slaughter them sooner as they did not respond a swell to feeding as their 4,5 star comrades.</a:t>
            </a: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GB" sz="1200" kern="1200" dirty="0" smtClean="0">
                <a:solidFill>
                  <a:schemeClr val="tx1"/>
                </a:solidFill>
                <a:effectLst/>
                <a:latin typeface="+mn-lt"/>
                <a:ea typeface="+mn-ea"/>
                <a:cs typeface="+mn-cs"/>
              </a:rPr>
              <a:t>This reduced days to slaughter is very significant in a bull beef system with cattle on ad-lib concentrates clocking up daily feed costs in excess of €3.</a:t>
            </a:r>
            <a:endParaRPr lang="en-IE" sz="1200" kern="1200" dirty="0" smtClean="0">
              <a:solidFill>
                <a:schemeClr val="tx1"/>
              </a:solidFill>
              <a:effectLst/>
              <a:latin typeface="+mn-lt"/>
              <a:ea typeface="+mn-ea"/>
              <a:cs typeface="+mn-cs"/>
            </a:endParaRPr>
          </a:p>
          <a:p>
            <a:pPr marL="171450" indent="-171450">
              <a:buFont typeface="Arial" pitchFamily="34" charset="0"/>
              <a:buChar char="•"/>
            </a:pPr>
            <a:endParaRPr lang="en-IE" dirty="0" smtClean="0"/>
          </a:p>
          <a:p>
            <a:pPr marL="171450" indent="-171450">
              <a:buFont typeface="Arial" pitchFamily="34" charset="0"/>
              <a:buChar char="•"/>
            </a:pPr>
            <a:r>
              <a:rPr lang="en-IE" dirty="0" smtClean="0"/>
              <a:t>The</a:t>
            </a:r>
            <a:r>
              <a:rPr lang="en-IE" baseline="0" dirty="0" smtClean="0"/>
              <a:t> difference in carcass gain favours the 4,5 stars at 0.12 kg/day or 16%  at todays prices that is worth approximately 50 cent per day . </a:t>
            </a:r>
          </a:p>
          <a:p>
            <a:pPr marL="171450" indent="-171450">
              <a:buFont typeface="Arial" pitchFamily="34" charset="0"/>
              <a:buChar char="•"/>
            </a:pPr>
            <a:endParaRPr lang="en-IE" baseline="0" dirty="0" smtClean="0"/>
          </a:p>
          <a:p>
            <a:pPr marL="171450" indent="-171450">
              <a:buFont typeface="Arial" pitchFamily="34" charset="0"/>
              <a:buChar char="•"/>
            </a:pPr>
            <a:r>
              <a:rPr lang="en-IE" baseline="0" dirty="0" smtClean="0"/>
              <a:t>The finisher gets paid on carcass weight, so fast growing cattle reach target slaughter weight sooner hence costs are reduced and efficiency is improved. </a:t>
            </a:r>
            <a:endParaRPr lang="en-IE" dirty="0"/>
          </a:p>
        </p:txBody>
      </p:sp>
      <p:sp>
        <p:nvSpPr>
          <p:cNvPr id="4" name="Slide Number Placeholder 3"/>
          <p:cNvSpPr>
            <a:spLocks noGrp="1"/>
          </p:cNvSpPr>
          <p:nvPr>
            <p:ph type="sldNum" sz="quarter" idx="10"/>
          </p:nvPr>
        </p:nvSpPr>
        <p:spPr/>
        <p:txBody>
          <a:bodyPr/>
          <a:lstStyle/>
          <a:p>
            <a:fld id="{8B5A549E-2C9D-9548-84BF-1F393579ABA5}" type="slidenum">
              <a:rPr lang="en-US" smtClean="0"/>
              <a:t>9</a:t>
            </a:fld>
            <a:endParaRPr lang="en-US" dirty="0"/>
          </a:p>
        </p:txBody>
      </p:sp>
    </p:spTree>
    <p:extLst>
      <p:ext uri="{BB962C8B-B14F-4D97-AF65-F5344CB8AC3E}">
        <p14:creationId xmlns:p14="http://schemas.microsoft.com/office/powerpoint/2010/main" val="1976015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5172075"/>
            <a:ext cx="9178926"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535113"/>
            <a:ext cx="65532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Picture Placeholder 19"/>
          <p:cNvSpPr>
            <a:spLocks noGrp="1"/>
          </p:cNvSpPr>
          <p:nvPr>
            <p:ph type="pic" sz="quarter" idx="10"/>
          </p:nvPr>
        </p:nvSpPr>
        <p:spPr>
          <a:xfrm>
            <a:off x="0" y="0"/>
            <a:ext cx="9161463" cy="5791200"/>
          </a:xfrm>
          <a:prstGeom prst="rect">
            <a:avLst/>
          </a:prstGeom>
          <a:ln>
            <a:noFill/>
          </a:ln>
        </p:spPr>
        <p:txBody>
          <a:bodyPr vert="horz"/>
          <a:lstStyle>
            <a:lvl1pPr>
              <a:defRPr baseline="0"/>
            </a:lvl1pPr>
          </a:lstStyle>
          <a:p>
            <a:pPr lvl="0"/>
            <a:r>
              <a:rPr lang="ga-IE" noProof="0" smtClean="0"/>
              <a:t>Drag picture to placeholder or click icon to add</a:t>
            </a:r>
            <a:endParaRPr lang="en-GB" noProof="0" dirty="0"/>
          </a:p>
        </p:txBody>
      </p:sp>
      <p:sp>
        <p:nvSpPr>
          <p:cNvPr id="8" name="Title 7"/>
          <p:cNvSpPr>
            <a:spLocks noGrp="1"/>
          </p:cNvSpPr>
          <p:nvPr>
            <p:ph type="title"/>
          </p:nvPr>
        </p:nvSpPr>
        <p:spPr>
          <a:xfrm>
            <a:off x="0" y="1714500"/>
            <a:ext cx="6553200" cy="1714500"/>
          </a:xfrm>
          <a:prstGeom prst="rect">
            <a:avLst/>
          </a:prstGeom>
          <a:solidFill>
            <a:srgbClr val="000000">
              <a:alpha val="60000"/>
            </a:srgbClr>
          </a:solidFill>
          <a:ln w="0">
            <a:solidFill>
              <a:schemeClr val="bg1">
                <a:alpha val="0"/>
              </a:schemeClr>
            </a:solidFill>
          </a:ln>
        </p:spPr>
        <p:txBody>
          <a:bodyPr vert="horz" rIns="360000" anchor="ctr" anchorCtr="0">
            <a:noAutofit/>
          </a:bodyPr>
          <a:lstStyle>
            <a:lvl1pPr algn="r">
              <a:defRPr sz="3000">
                <a:solidFill>
                  <a:srgbClr val="FFFFFF"/>
                </a:solidFill>
                <a:latin typeface="Arial"/>
                <a:cs typeface="Arial"/>
              </a:defRPr>
            </a:lvl1pPr>
          </a:lstStyle>
          <a:p>
            <a:r>
              <a:rPr lang="ga-IE" smtClean="0"/>
              <a:t>Click to edit Master title style</a:t>
            </a:r>
            <a:endParaRPr lang="en-GB" dirty="0"/>
          </a:p>
        </p:txBody>
      </p:sp>
    </p:spTree>
    <p:extLst>
      <p:ext uri="{BB962C8B-B14F-4D97-AF65-F5344CB8AC3E}">
        <p14:creationId xmlns:p14="http://schemas.microsoft.com/office/powerpoint/2010/main" val="215335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2551113" cy="749300"/>
          </a:xfrm>
        </p:spPr>
        <p:txBody>
          <a:bodyPr anchor="b"/>
          <a:lstStyle>
            <a:lvl1pPr algn="l">
              <a:defRPr sz="2000" b="1"/>
            </a:lvl1pPr>
          </a:lstStyle>
          <a:p>
            <a:r>
              <a:rPr lang="ga-IE" dirty="0" smtClean="0"/>
              <a:t>Click to edit Master title style</a:t>
            </a:r>
            <a:endParaRPr lang="en-GB" dirty="0"/>
          </a:p>
        </p:txBody>
      </p:sp>
      <p:sp>
        <p:nvSpPr>
          <p:cNvPr id="3" name="Content Placeholder 2"/>
          <p:cNvSpPr>
            <a:spLocks noGrp="1"/>
          </p:cNvSpPr>
          <p:nvPr>
            <p:ph idx="1"/>
          </p:nvPr>
        </p:nvSpPr>
        <p:spPr>
          <a:xfrm>
            <a:off x="3575050" y="685800"/>
            <a:ext cx="4654550" cy="5105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GB" dirty="0"/>
          </a:p>
        </p:txBody>
      </p:sp>
      <p:sp>
        <p:nvSpPr>
          <p:cNvPr id="4" name="Text Placeholder 3"/>
          <p:cNvSpPr>
            <a:spLocks noGrp="1"/>
          </p:cNvSpPr>
          <p:nvPr>
            <p:ph type="body" sz="half" idx="2"/>
          </p:nvPr>
        </p:nvSpPr>
        <p:spPr>
          <a:xfrm>
            <a:off x="914400" y="1435101"/>
            <a:ext cx="25511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9"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0"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425541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9"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0"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157118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731838"/>
          </a:xfrm>
        </p:spPr>
        <p:txBody>
          <a:bodyPr/>
          <a:lstStyle/>
          <a:p>
            <a:r>
              <a:rPr lang="ga-IE"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GB"/>
          </a:p>
        </p:txBody>
      </p:sp>
      <p:sp>
        <p:nvSpPr>
          <p:cNvPr id="10"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1"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326814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799"/>
            <a:ext cx="2057400" cy="5105402"/>
          </a:xfrm>
        </p:spPr>
        <p:txBody>
          <a:bodyPr vert="eaVert"/>
          <a:lstStyle/>
          <a:p>
            <a:r>
              <a:rPr lang="ga-IE" dirty="0" smtClean="0"/>
              <a:t>Click to edit Master title style</a:t>
            </a:r>
            <a:endParaRPr lang="en-GB" dirty="0"/>
          </a:p>
        </p:txBody>
      </p:sp>
      <p:sp>
        <p:nvSpPr>
          <p:cNvPr id="3" name="Vertical Text Placeholder 2"/>
          <p:cNvSpPr>
            <a:spLocks noGrp="1"/>
          </p:cNvSpPr>
          <p:nvPr>
            <p:ph type="body" orient="vert" idx="1"/>
          </p:nvPr>
        </p:nvSpPr>
        <p:spPr>
          <a:xfrm>
            <a:off x="457200" y="685799"/>
            <a:ext cx="6019800" cy="5105401"/>
          </a:xfrm>
        </p:spPr>
        <p:txBody>
          <a:bodyPr vert="eaVert"/>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GB" dirty="0"/>
          </a:p>
        </p:txBody>
      </p:sp>
      <p:sp>
        <p:nvSpPr>
          <p:cNvPr id="10"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1"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2342998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1626595"/>
            <a:ext cx="7315200" cy="731838"/>
          </a:xfrm>
        </p:spPr>
        <p:txBody>
          <a:bodyPr/>
          <a:lstStyle>
            <a:lvl1pPr>
              <a:defRPr>
                <a:solidFill>
                  <a:schemeClr val="bg1"/>
                </a:solidFill>
              </a:defRPr>
            </a:lvl1pPr>
          </a:lstStyle>
          <a:p>
            <a:r>
              <a:rPr lang="ga-IE" dirty="0" smtClean="0"/>
              <a:t>Click to edit Master title style</a:t>
            </a:r>
            <a:endParaRPr lang="en-GB" dirty="0"/>
          </a:p>
        </p:txBody>
      </p:sp>
      <p:sp>
        <p:nvSpPr>
          <p:cNvPr id="9"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0"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341885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Straight Connector 3"/>
          <p:cNvCxnSpPr/>
          <p:nvPr/>
        </p:nvCxnSpPr>
        <p:spPr>
          <a:xfrm>
            <a:off x="0" y="5561013"/>
            <a:ext cx="9144000" cy="1587"/>
          </a:xfrm>
          <a:prstGeom prst="line">
            <a:avLst/>
          </a:prstGeom>
          <a:ln w="1016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943600"/>
            <a:ext cx="1524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1535113"/>
            <a:ext cx="65532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14"/>
          <p:cNvSpPr>
            <a:spLocks noGrp="1"/>
          </p:cNvSpPr>
          <p:nvPr>
            <p:ph type="pic" sz="quarter" idx="10"/>
          </p:nvPr>
        </p:nvSpPr>
        <p:spPr>
          <a:xfrm>
            <a:off x="0" y="1"/>
            <a:ext cx="9144000" cy="5508624"/>
          </a:xfrm>
          <a:prstGeom prst="rect">
            <a:avLst/>
          </a:prstGeom>
          <a:ln>
            <a:noFill/>
          </a:ln>
        </p:spPr>
        <p:txBody>
          <a:bodyPr vert="horz"/>
          <a:lstStyle>
            <a:lvl1pPr>
              <a:defRPr baseline="0"/>
            </a:lvl1pPr>
          </a:lstStyle>
          <a:p>
            <a:pPr lvl="0"/>
            <a:r>
              <a:rPr lang="ga-IE" noProof="0" smtClean="0"/>
              <a:t>Drag picture to placeholder or click icon to add</a:t>
            </a:r>
            <a:endParaRPr lang="en-GB" noProof="0" dirty="0"/>
          </a:p>
        </p:txBody>
      </p:sp>
      <p:sp>
        <p:nvSpPr>
          <p:cNvPr id="2" name="Title 1"/>
          <p:cNvSpPr>
            <a:spLocks noGrp="1"/>
          </p:cNvSpPr>
          <p:nvPr>
            <p:ph type="title"/>
          </p:nvPr>
        </p:nvSpPr>
        <p:spPr>
          <a:xfrm>
            <a:off x="0" y="1714500"/>
            <a:ext cx="6552000" cy="1714500"/>
          </a:xfrm>
          <a:prstGeom prst="rect">
            <a:avLst/>
          </a:prstGeom>
          <a:solidFill>
            <a:schemeClr val="tx1">
              <a:alpha val="60000"/>
            </a:schemeClr>
          </a:solidFill>
          <a:ln>
            <a:solidFill>
              <a:schemeClr val="bg1">
                <a:alpha val="0"/>
              </a:schemeClr>
            </a:solidFill>
          </a:ln>
        </p:spPr>
        <p:txBody>
          <a:bodyPr vert="horz" rIns="360000" anchor="ctr" anchorCtr="0">
            <a:noAutofit/>
          </a:bodyPr>
          <a:lstStyle>
            <a:lvl1pPr algn="r">
              <a:defRPr sz="3000">
                <a:solidFill>
                  <a:schemeClr val="bg1"/>
                </a:solidFill>
              </a:defRPr>
            </a:lvl1pPr>
          </a:lstStyle>
          <a:p>
            <a:r>
              <a:rPr lang="ga-IE" smtClean="0"/>
              <a:t>Click to edit Master title style</a:t>
            </a:r>
            <a:endParaRPr lang="en-GB" dirty="0"/>
          </a:p>
        </p:txBody>
      </p:sp>
    </p:spTree>
    <p:extLst>
      <p:ext uri="{BB962C8B-B14F-4D97-AF65-F5344CB8AC3E}">
        <p14:creationId xmlns:p14="http://schemas.microsoft.com/office/powerpoint/2010/main" val="130492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3225"/>
            <a:ext cx="7315200" cy="1470025"/>
          </a:xfrm>
        </p:spPr>
        <p:txBody>
          <a:bodyPr/>
          <a:lstStyle>
            <a:lvl1pPr algn="ctr">
              <a:defRPr/>
            </a:lvl1pPr>
          </a:lstStyle>
          <a:p>
            <a:r>
              <a:rPr lang="ga-IE" dirty="0" smtClean="0"/>
              <a:t>Click to edit Master title style</a:t>
            </a:r>
            <a:endParaRPr lang="en-GB" dirty="0"/>
          </a:p>
        </p:txBody>
      </p:sp>
      <p:sp>
        <p:nvSpPr>
          <p:cNvPr id="3" name="Subtitle 2"/>
          <p:cNvSpPr>
            <a:spLocks noGrp="1"/>
          </p:cNvSpPr>
          <p:nvPr>
            <p:ph type="subTitle" idx="1"/>
          </p:nvPr>
        </p:nvSpPr>
        <p:spPr>
          <a:xfrm>
            <a:off x="1371600" y="3429000"/>
            <a:ext cx="6400800" cy="1752600"/>
          </a:xfrm>
        </p:spPr>
        <p:txBody>
          <a:bodyPr>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smtClean="0"/>
              <a:t>Click to edit Master subtitle style</a:t>
            </a:r>
            <a:endParaRPr lang="en-GB" dirty="0"/>
          </a:p>
        </p:txBody>
      </p:sp>
      <p:sp>
        <p:nvSpPr>
          <p:cNvPr id="12"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3"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237701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GB"/>
          </a:p>
        </p:txBody>
      </p:sp>
      <p:sp>
        <p:nvSpPr>
          <p:cNvPr id="3" name="Content Placeholder 2"/>
          <p:cNvSpPr>
            <a:spLocks noGrp="1"/>
          </p:cNvSpPr>
          <p:nvPr>
            <p:ph idx="1"/>
          </p:nvPr>
        </p:nvSpPr>
        <p:spPr/>
        <p:txBody>
          <a:bodyPr>
            <a:normAutofit/>
          </a:body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GB" dirty="0"/>
          </a:p>
        </p:txBody>
      </p:sp>
      <p:sp>
        <p:nvSpPr>
          <p:cNvPr id="12"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3"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286772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406900"/>
            <a:ext cx="7391400" cy="1362075"/>
          </a:xfrm>
        </p:spPr>
        <p:txBody>
          <a:bodyPr/>
          <a:lstStyle>
            <a:lvl1pPr algn="l">
              <a:defRPr sz="4000" b="1" cap="all"/>
            </a:lvl1pPr>
          </a:lstStyle>
          <a:p>
            <a:r>
              <a:rPr lang="ga-IE" dirty="0" smtClean="0"/>
              <a:t>Click to edit Master title style</a:t>
            </a:r>
            <a:endParaRPr lang="en-GB" dirty="0"/>
          </a:p>
        </p:txBody>
      </p:sp>
      <p:sp>
        <p:nvSpPr>
          <p:cNvPr id="3" name="Text Placeholder 2"/>
          <p:cNvSpPr>
            <a:spLocks noGrp="1"/>
          </p:cNvSpPr>
          <p:nvPr>
            <p:ph type="body" idx="1"/>
          </p:nvPr>
        </p:nvSpPr>
        <p:spPr>
          <a:xfrm>
            <a:off x="914399" y="2906713"/>
            <a:ext cx="7391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8"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9"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350610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731838"/>
          </a:xfrm>
        </p:spPr>
        <p:txBody>
          <a:bodyPr/>
          <a:lstStyle/>
          <a:p>
            <a:r>
              <a:rPr lang="ga-IE" dirty="0" smtClean="0"/>
              <a:t>Click to edit Master title style</a:t>
            </a:r>
            <a:endParaRPr lang="en-GB" dirty="0"/>
          </a:p>
        </p:txBody>
      </p:sp>
      <p:sp>
        <p:nvSpPr>
          <p:cNvPr id="3" name="Content Placeholder 2"/>
          <p:cNvSpPr>
            <a:spLocks noGrp="1"/>
          </p:cNvSpPr>
          <p:nvPr>
            <p:ph sz="half" idx="1"/>
          </p:nvPr>
        </p:nvSpPr>
        <p:spPr>
          <a:xfrm>
            <a:off x="914400" y="1600201"/>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GB" dirty="0"/>
          </a:p>
        </p:txBody>
      </p:sp>
      <p:sp>
        <p:nvSpPr>
          <p:cNvPr id="4" name="Content Placeholder 3"/>
          <p:cNvSpPr>
            <a:spLocks noGrp="1"/>
          </p:cNvSpPr>
          <p:nvPr>
            <p:ph sz="half" idx="2"/>
          </p:nvPr>
        </p:nvSpPr>
        <p:spPr>
          <a:xfrm>
            <a:off x="4648200" y="1600200"/>
            <a:ext cx="35814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GB" dirty="0"/>
          </a:p>
        </p:txBody>
      </p:sp>
      <p:sp>
        <p:nvSpPr>
          <p:cNvPr id="7"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8"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237825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731838"/>
          </a:xfrm>
        </p:spPr>
        <p:txBody>
          <a:bodyPr/>
          <a:lstStyle>
            <a:lvl1pPr>
              <a:defRPr/>
            </a:lvl1pPr>
          </a:lstStyle>
          <a:p>
            <a:r>
              <a:rPr lang="ga-IE"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GB"/>
          </a:p>
        </p:txBody>
      </p:sp>
      <p:sp>
        <p:nvSpPr>
          <p:cNvPr id="11" name="Footer Placeholder 1"/>
          <p:cNvSpPr>
            <a:spLocks noGrp="1"/>
          </p:cNvSpPr>
          <p:nvPr>
            <p:ph type="ftr" sz="quarter" idx="10"/>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2" name="Slide Number Placeholder 2"/>
          <p:cNvSpPr>
            <a:spLocks noGrp="1"/>
          </p:cNvSpPr>
          <p:nvPr>
            <p:ph type="sldNum" sz="quarter" idx="11"/>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148474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731838"/>
          </a:xfrm>
        </p:spPr>
        <p:txBody>
          <a:bodyPr/>
          <a:lstStyle/>
          <a:p>
            <a:r>
              <a:rPr lang="ga-IE" dirty="0" smtClean="0"/>
              <a:t>Click to edit Master title style</a:t>
            </a:r>
            <a:endParaRPr lang="en-GB" dirty="0"/>
          </a:p>
        </p:txBody>
      </p:sp>
      <p:sp>
        <p:nvSpPr>
          <p:cNvPr id="7"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8"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32270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
          <p:cNvSpPr>
            <a:spLocks noGrp="1"/>
          </p:cNvSpPr>
          <p:nvPr>
            <p:ph type="ftr" sz="quarter" idx="3"/>
          </p:nvPr>
        </p:nvSpPr>
        <p:spPr>
          <a:xfrm>
            <a:off x="914400" y="6356350"/>
            <a:ext cx="6566340" cy="365125"/>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7" name="Slide Number Placeholder 2"/>
          <p:cNvSpPr>
            <a:spLocks noGrp="1"/>
          </p:cNvSpPr>
          <p:nvPr>
            <p:ph type="sldNum" sz="quarter" idx="4"/>
          </p:nvPr>
        </p:nvSpPr>
        <p:spPr>
          <a:xfrm>
            <a:off x="302306" y="6356350"/>
            <a:ext cx="531147" cy="365125"/>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spTree>
    <p:extLst>
      <p:ext uri="{BB962C8B-B14F-4D97-AF65-F5344CB8AC3E}">
        <p14:creationId xmlns:p14="http://schemas.microsoft.com/office/powerpoint/2010/main" val="2070667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6" r:id="rId1"/>
    <p:sldLayoutId id="2147483877" r:id="rId2"/>
  </p:sldLayoutIdLst>
  <p:hf hd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pitchFamily="100" charset="-128"/>
          <a:cs typeface="ヒラギノ角ゴ Pro W3" pitchFamily="100" charset="-128"/>
        </a:defRPr>
      </a:lvl1pPr>
      <a:lvl2pPr algn="ctr" defTabSz="457200" rtl="0" eaLnBrk="1" fontAlgn="base" hangingPunct="1">
        <a:spcBef>
          <a:spcPct val="0"/>
        </a:spcBef>
        <a:spcAft>
          <a:spcPct val="0"/>
        </a:spcAft>
        <a:defRPr sz="4400">
          <a:solidFill>
            <a:schemeClr val="tx1"/>
          </a:solidFill>
          <a:latin typeface="Arial" pitchFamily="100" charset="0"/>
          <a:ea typeface="ヒラギノ角ゴ Pro W3" pitchFamily="100" charset="-128"/>
          <a:cs typeface="ヒラギノ角ゴ Pro W3" pitchFamily="100" charset="-128"/>
        </a:defRPr>
      </a:lvl2pPr>
      <a:lvl3pPr algn="ctr" defTabSz="457200" rtl="0" eaLnBrk="1" fontAlgn="base" hangingPunct="1">
        <a:spcBef>
          <a:spcPct val="0"/>
        </a:spcBef>
        <a:spcAft>
          <a:spcPct val="0"/>
        </a:spcAft>
        <a:defRPr sz="4400">
          <a:solidFill>
            <a:schemeClr val="tx1"/>
          </a:solidFill>
          <a:latin typeface="Arial" pitchFamily="100" charset="0"/>
          <a:ea typeface="ヒラギノ角ゴ Pro W3" pitchFamily="100" charset="-128"/>
          <a:cs typeface="ヒラギノ角ゴ Pro W3" pitchFamily="100" charset="-128"/>
        </a:defRPr>
      </a:lvl3pPr>
      <a:lvl4pPr algn="ctr" defTabSz="457200" rtl="0" eaLnBrk="1" fontAlgn="base" hangingPunct="1">
        <a:spcBef>
          <a:spcPct val="0"/>
        </a:spcBef>
        <a:spcAft>
          <a:spcPct val="0"/>
        </a:spcAft>
        <a:defRPr sz="4400">
          <a:solidFill>
            <a:schemeClr val="tx1"/>
          </a:solidFill>
          <a:latin typeface="Arial" pitchFamily="100" charset="0"/>
          <a:ea typeface="ヒラギノ角ゴ Pro W3" pitchFamily="100" charset="-128"/>
          <a:cs typeface="ヒラギノ角ゴ Pro W3" pitchFamily="100" charset="-128"/>
        </a:defRPr>
      </a:lvl4pPr>
      <a:lvl5pPr algn="ctr" defTabSz="457200" rtl="0" eaLnBrk="1" fontAlgn="base" hangingPunct="1">
        <a:spcBef>
          <a:spcPct val="0"/>
        </a:spcBef>
        <a:spcAft>
          <a:spcPct val="0"/>
        </a:spcAft>
        <a:defRPr sz="4400">
          <a:solidFill>
            <a:schemeClr val="tx1"/>
          </a:solidFill>
          <a:latin typeface="Arial" pitchFamily="100" charset="0"/>
          <a:ea typeface="ヒラギノ角ゴ Pro W3" pitchFamily="100" charset="-128"/>
          <a:cs typeface="ヒラギノ角ゴ Pro W3" pitchFamily="100" charset="-128"/>
        </a:defRPr>
      </a:lvl5pPr>
      <a:lvl6pPr marL="457200" algn="ctr" defTabSz="457200" rtl="0" eaLnBrk="1" fontAlgn="base" hangingPunct="1">
        <a:spcBef>
          <a:spcPct val="0"/>
        </a:spcBef>
        <a:spcAft>
          <a:spcPct val="0"/>
        </a:spcAft>
        <a:defRPr sz="4400">
          <a:solidFill>
            <a:schemeClr val="tx1"/>
          </a:solidFill>
          <a:latin typeface="Arial" pitchFamily="100" charset="0"/>
          <a:ea typeface="ヒラギノ角ゴ Pro W3" pitchFamily="100" charset="-128"/>
          <a:cs typeface="ヒラギノ角ゴ Pro W3" pitchFamily="100" charset="-128"/>
        </a:defRPr>
      </a:lvl6pPr>
      <a:lvl7pPr marL="914400" algn="ctr" defTabSz="457200" rtl="0" eaLnBrk="1" fontAlgn="base" hangingPunct="1">
        <a:spcBef>
          <a:spcPct val="0"/>
        </a:spcBef>
        <a:spcAft>
          <a:spcPct val="0"/>
        </a:spcAft>
        <a:defRPr sz="4400">
          <a:solidFill>
            <a:schemeClr val="tx1"/>
          </a:solidFill>
          <a:latin typeface="Arial" pitchFamily="100" charset="0"/>
          <a:ea typeface="ヒラギノ角ゴ Pro W3" pitchFamily="100" charset="-128"/>
          <a:cs typeface="ヒラギノ角ゴ Pro W3" pitchFamily="100" charset="-128"/>
        </a:defRPr>
      </a:lvl7pPr>
      <a:lvl8pPr marL="1371600" algn="ctr" defTabSz="457200" rtl="0" eaLnBrk="1" fontAlgn="base" hangingPunct="1">
        <a:spcBef>
          <a:spcPct val="0"/>
        </a:spcBef>
        <a:spcAft>
          <a:spcPct val="0"/>
        </a:spcAft>
        <a:defRPr sz="4400">
          <a:solidFill>
            <a:schemeClr val="tx1"/>
          </a:solidFill>
          <a:latin typeface="Arial" pitchFamily="100" charset="0"/>
          <a:ea typeface="ヒラギノ角ゴ Pro W3" pitchFamily="100" charset="-128"/>
          <a:cs typeface="ヒラギノ角ゴ Pro W3" pitchFamily="100" charset="-128"/>
        </a:defRPr>
      </a:lvl8pPr>
      <a:lvl9pPr marL="1828800" algn="ctr" defTabSz="457200" rtl="0" eaLnBrk="1" fontAlgn="base" hangingPunct="1">
        <a:spcBef>
          <a:spcPct val="0"/>
        </a:spcBef>
        <a:spcAft>
          <a:spcPct val="0"/>
        </a:spcAft>
        <a:defRPr sz="4400">
          <a:solidFill>
            <a:schemeClr val="tx1"/>
          </a:solidFill>
          <a:latin typeface="Arial" pitchFamily="100" charset="0"/>
          <a:ea typeface="ヒラギノ角ゴ Pro W3" pitchFamily="100" charset="-128"/>
          <a:cs typeface="ヒラギノ角ゴ Pro W3" pitchFamily="10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pitchFamily="100" charset="-128"/>
          <a:cs typeface="ヒラギノ角ゴ Pro W3" pitchFamily="10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pitchFamily="100"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56" charset="-128"/>
          <a:cs typeface="ＭＳ Ｐゴシック"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56" charset="-128"/>
          <a:cs typeface="ＭＳ Ｐゴシック"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56"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914400" y="685800"/>
            <a:ext cx="7315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ga-IE"/>
              <a:t>Click to edit Master title style</a:t>
            </a:r>
            <a:endParaRPr lang="en-US"/>
          </a:p>
        </p:txBody>
      </p:sp>
      <p:sp>
        <p:nvSpPr>
          <p:cNvPr id="4099" name="Text Placeholder 2"/>
          <p:cNvSpPr>
            <a:spLocks noGrp="1"/>
          </p:cNvSpPr>
          <p:nvPr>
            <p:ph type="body" idx="1"/>
          </p:nvPr>
        </p:nvSpPr>
        <p:spPr bwMode="auto">
          <a:xfrm>
            <a:off x="914400" y="1600200"/>
            <a:ext cx="7315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9" name="Footer Placeholder 1"/>
          <p:cNvSpPr>
            <a:spLocks noGrp="1"/>
          </p:cNvSpPr>
          <p:nvPr>
            <p:ph type="ftr" sz="quarter" idx="3"/>
          </p:nvPr>
        </p:nvSpPr>
        <p:spPr>
          <a:xfrm>
            <a:off x="914400" y="6189662"/>
            <a:ext cx="6566340" cy="531813"/>
          </a:xfrm>
          <a:prstGeom prst="rect">
            <a:avLst/>
          </a:prstGeom>
        </p:spPr>
        <p:txBody>
          <a:bodyPr vert="horz" lIns="0" tIns="45720" rIns="91440" bIns="45720" rtlCol="0" anchor="ctr"/>
          <a:lstStyle>
            <a:lvl1pPr algn="l">
              <a:defRPr sz="800">
                <a:solidFill>
                  <a:schemeClr val="tx1">
                    <a:tint val="75000"/>
                  </a:schemeClr>
                </a:solidFill>
              </a:defRPr>
            </a:lvl1pPr>
          </a:lstStyle>
          <a:p>
            <a:r>
              <a:rPr lang="en-US" dirty="0" smtClean="0"/>
              <a:t>Teagasc Presentation Footer</a:t>
            </a:r>
            <a:endParaRPr lang="en-US" dirty="0"/>
          </a:p>
        </p:txBody>
      </p:sp>
      <p:sp>
        <p:nvSpPr>
          <p:cNvPr id="10" name="Slide Number Placeholder 2"/>
          <p:cNvSpPr>
            <a:spLocks noGrp="1"/>
          </p:cNvSpPr>
          <p:nvPr>
            <p:ph type="sldNum" sz="quarter" idx="4"/>
          </p:nvPr>
        </p:nvSpPr>
        <p:spPr>
          <a:xfrm>
            <a:off x="302306" y="6189662"/>
            <a:ext cx="531147" cy="531813"/>
          </a:xfrm>
          <a:prstGeom prst="rect">
            <a:avLst/>
          </a:prstGeom>
        </p:spPr>
        <p:txBody>
          <a:bodyPr vert="horz" lIns="91440" tIns="45720" rIns="91440" bIns="45720" rtlCol="0" anchor="ctr"/>
          <a:lstStyle>
            <a:lvl1pPr algn="l">
              <a:defRPr sz="800">
                <a:solidFill>
                  <a:schemeClr val="tx2"/>
                </a:solidFill>
              </a:defRPr>
            </a:lvl1pPr>
          </a:lstStyle>
          <a:p>
            <a:fld id="{34368562-B963-D14D-B6B0-C53B94E906B8}" type="slidenum">
              <a:rPr lang="en-US" smtClean="0"/>
              <a:pPr/>
              <a:t>‹#›</a:t>
            </a:fld>
            <a:endParaRPr lang="en-US" dirty="0"/>
          </a:p>
        </p:txBody>
      </p:sp>
      <p:pic>
        <p:nvPicPr>
          <p:cNvPr id="7"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34451" y="6189662"/>
            <a:ext cx="15240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hf hdr="0" dt="0"/>
  <p:txStyles>
    <p:titleStyle>
      <a:lvl1pPr algn="l" defTabSz="457200" rtl="0" eaLnBrk="0" fontAlgn="base" hangingPunct="0">
        <a:spcBef>
          <a:spcPct val="0"/>
        </a:spcBef>
        <a:spcAft>
          <a:spcPct val="0"/>
        </a:spcAft>
        <a:defRPr sz="4000" b="1" kern="1200">
          <a:solidFill>
            <a:srgbClr val="359828"/>
          </a:solidFill>
          <a:latin typeface="Arial"/>
          <a:ea typeface="ヒラギノ角ゴ Pro W3" pitchFamily="100" charset="-128"/>
          <a:cs typeface="Arial"/>
        </a:defRPr>
      </a:lvl1pPr>
      <a:lvl2pPr algn="l" defTabSz="457200" rtl="0" eaLnBrk="0" fontAlgn="base" hangingPunct="0">
        <a:spcBef>
          <a:spcPct val="0"/>
        </a:spcBef>
        <a:spcAft>
          <a:spcPct val="0"/>
        </a:spcAft>
        <a:defRPr sz="4000" b="1">
          <a:solidFill>
            <a:srgbClr val="359828"/>
          </a:solidFill>
          <a:latin typeface="Arial" pitchFamily="100" charset="0"/>
          <a:ea typeface="ヒラギノ角ゴ Pro W3" pitchFamily="100" charset="-128"/>
        </a:defRPr>
      </a:lvl2pPr>
      <a:lvl3pPr algn="l" defTabSz="457200" rtl="0" eaLnBrk="0" fontAlgn="base" hangingPunct="0">
        <a:spcBef>
          <a:spcPct val="0"/>
        </a:spcBef>
        <a:spcAft>
          <a:spcPct val="0"/>
        </a:spcAft>
        <a:defRPr sz="4000" b="1">
          <a:solidFill>
            <a:srgbClr val="359828"/>
          </a:solidFill>
          <a:latin typeface="Arial" pitchFamily="100" charset="0"/>
          <a:ea typeface="ヒラギノ角ゴ Pro W3" pitchFamily="100" charset="-128"/>
        </a:defRPr>
      </a:lvl3pPr>
      <a:lvl4pPr algn="l" defTabSz="457200" rtl="0" eaLnBrk="0" fontAlgn="base" hangingPunct="0">
        <a:spcBef>
          <a:spcPct val="0"/>
        </a:spcBef>
        <a:spcAft>
          <a:spcPct val="0"/>
        </a:spcAft>
        <a:defRPr sz="4000" b="1">
          <a:solidFill>
            <a:srgbClr val="359828"/>
          </a:solidFill>
          <a:latin typeface="Arial" pitchFamily="100" charset="0"/>
          <a:ea typeface="ヒラギノ角ゴ Pro W3" pitchFamily="100" charset="-128"/>
        </a:defRPr>
      </a:lvl4pPr>
      <a:lvl5pPr algn="l" defTabSz="457200" rtl="0" eaLnBrk="0" fontAlgn="base" hangingPunct="0">
        <a:spcBef>
          <a:spcPct val="0"/>
        </a:spcBef>
        <a:spcAft>
          <a:spcPct val="0"/>
        </a:spcAft>
        <a:defRPr sz="4000" b="1">
          <a:solidFill>
            <a:srgbClr val="359828"/>
          </a:solidFill>
          <a:latin typeface="Arial" pitchFamily="100" charset="0"/>
          <a:ea typeface="ヒラギノ角ゴ Pro W3" pitchFamily="100" charset="-128"/>
        </a:defRPr>
      </a:lvl5pPr>
      <a:lvl6pPr marL="457200" algn="l" defTabSz="457200" rtl="0" fontAlgn="base">
        <a:spcBef>
          <a:spcPct val="0"/>
        </a:spcBef>
        <a:spcAft>
          <a:spcPct val="0"/>
        </a:spcAft>
        <a:defRPr sz="4000" b="1">
          <a:solidFill>
            <a:srgbClr val="359828"/>
          </a:solidFill>
          <a:latin typeface="Arial" pitchFamily="100" charset="0"/>
          <a:ea typeface="ヒラギノ角ゴ Pro W3" pitchFamily="100" charset="-128"/>
        </a:defRPr>
      </a:lvl6pPr>
      <a:lvl7pPr marL="914400" algn="l" defTabSz="457200" rtl="0" fontAlgn="base">
        <a:spcBef>
          <a:spcPct val="0"/>
        </a:spcBef>
        <a:spcAft>
          <a:spcPct val="0"/>
        </a:spcAft>
        <a:defRPr sz="4000" b="1">
          <a:solidFill>
            <a:srgbClr val="359828"/>
          </a:solidFill>
          <a:latin typeface="Arial" pitchFamily="100" charset="0"/>
          <a:ea typeface="ヒラギノ角ゴ Pro W3" pitchFamily="100" charset="-128"/>
        </a:defRPr>
      </a:lvl7pPr>
      <a:lvl8pPr marL="1371600" algn="l" defTabSz="457200" rtl="0" fontAlgn="base">
        <a:spcBef>
          <a:spcPct val="0"/>
        </a:spcBef>
        <a:spcAft>
          <a:spcPct val="0"/>
        </a:spcAft>
        <a:defRPr sz="4000" b="1">
          <a:solidFill>
            <a:srgbClr val="359828"/>
          </a:solidFill>
          <a:latin typeface="Arial" pitchFamily="100" charset="0"/>
          <a:ea typeface="ヒラギノ角ゴ Pro W3" pitchFamily="100" charset="-128"/>
        </a:defRPr>
      </a:lvl8pPr>
      <a:lvl9pPr marL="1828800" algn="l" defTabSz="457200" rtl="0" fontAlgn="base">
        <a:spcBef>
          <a:spcPct val="0"/>
        </a:spcBef>
        <a:spcAft>
          <a:spcPct val="0"/>
        </a:spcAft>
        <a:defRPr sz="4000" b="1">
          <a:solidFill>
            <a:srgbClr val="359828"/>
          </a:solidFill>
          <a:latin typeface="Arial" pitchFamily="100" charset="0"/>
          <a:ea typeface="ヒラギノ角ゴ Pro W3" pitchFamily="100" charset="-128"/>
        </a:defRPr>
      </a:lvl9pPr>
    </p:titleStyle>
    <p:bodyStyle>
      <a:lvl1pPr marL="360363" indent="-360363" algn="l" defTabSz="457200" rtl="0" eaLnBrk="0" fontAlgn="base" hangingPunct="0">
        <a:spcBef>
          <a:spcPct val="20000"/>
        </a:spcBef>
        <a:spcAft>
          <a:spcPts val="600"/>
        </a:spcAft>
        <a:buClr>
          <a:srgbClr val="007944"/>
        </a:buClr>
        <a:buFont typeface="Wingdings" charset="0"/>
        <a:buChar char="§"/>
        <a:defRPr sz="3200" kern="1200">
          <a:solidFill>
            <a:schemeClr val="tx1"/>
          </a:solidFill>
          <a:latin typeface="Arial"/>
          <a:ea typeface="ヒラギノ角ゴ Pro W3" pitchFamily="100" charset="-128"/>
          <a:cs typeface="Arial"/>
        </a:defRPr>
      </a:lvl1pPr>
      <a:lvl2pPr marL="627063" indent="-266700" algn="l" defTabSz="457200" rtl="0" eaLnBrk="0" fontAlgn="base" hangingPunct="0">
        <a:spcBef>
          <a:spcPct val="20000"/>
        </a:spcBef>
        <a:spcAft>
          <a:spcPts val="600"/>
        </a:spcAft>
        <a:buClr>
          <a:srgbClr val="AFC124"/>
        </a:buClr>
        <a:buFont typeface="Arial" charset="0"/>
        <a:buChar char="•"/>
        <a:defRPr sz="2800" kern="1200">
          <a:solidFill>
            <a:schemeClr val="tx1"/>
          </a:solidFill>
          <a:latin typeface="Arial"/>
          <a:ea typeface="ヒラギノ角ゴ Pro W3" pitchFamily="100" charset="-128"/>
          <a:cs typeface="Arial"/>
        </a:defRPr>
      </a:lvl2pPr>
      <a:lvl3pPr marL="893763" indent="-266700" algn="l" defTabSz="457200" rtl="0" eaLnBrk="0" fontAlgn="base" hangingPunct="0">
        <a:spcBef>
          <a:spcPct val="20000"/>
        </a:spcBef>
        <a:spcAft>
          <a:spcPts val="600"/>
        </a:spcAft>
        <a:buClr>
          <a:srgbClr val="6C411F"/>
        </a:buClr>
        <a:buFont typeface="Lucida Grande" charset="0"/>
        <a:buChar char="»"/>
        <a:defRPr sz="2400" kern="1200">
          <a:solidFill>
            <a:schemeClr val="tx1"/>
          </a:solidFill>
          <a:latin typeface="Arial"/>
          <a:ea typeface="ヒラギノ角ゴ Pro W3" pitchFamily="100" charset="-128"/>
          <a:cs typeface="Arial"/>
        </a:defRPr>
      </a:lvl3pPr>
      <a:lvl4pPr marL="1168400" indent="-274638" algn="l" defTabSz="457200" rtl="0" eaLnBrk="0" fontAlgn="base" hangingPunct="0">
        <a:spcBef>
          <a:spcPct val="20000"/>
        </a:spcBef>
        <a:spcAft>
          <a:spcPts val="600"/>
        </a:spcAft>
        <a:buClr>
          <a:srgbClr val="9E743B"/>
        </a:buClr>
        <a:buFont typeface="Wingdings" charset="0"/>
        <a:buChar char="§"/>
        <a:defRPr sz="2000" kern="1200">
          <a:solidFill>
            <a:schemeClr val="tx1"/>
          </a:solidFill>
          <a:latin typeface="Arial"/>
          <a:ea typeface="ヒラギノ角ゴ Pro W3" pitchFamily="100" charset="-128"/>
          <a:cs typeface="Arial"/>
        </a:defRPr>
      </a:lvl4pPr>
      <a:lvl5pPr marL="1347788" indent="-273050" algn="l" defTabSz="457200" rtl="0" eaLnBrk="0" fontAlgn="base" hangingPunct="0">
        <a:spcBef>
          <a:spcPct val="20000"/>
        </a:spcBef>
        <a:spcAft>
          <a:spcPts val="600"/>
        </a:spcAft>
        <a:buClr>
          <a:srgbClr val="DC6D36"/>
        </a:buClr>
        <a:buFont typeface="Arial" charset="0"/>
        <a:buChar char="•"/>
        <a:defRPr sz="2000" kern="1200">
          <a:solidFill>
            <a:schemeClr val="tx1"/>
          </a:solidFill>
          <a:latin typeface="Arial"/>
          <a:ea typeface="ヒラギノ角ゴ Pro W3" pitchFamily="10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icture%20006%20(600%20x%20400)"/>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591" b="25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3137858"/>
            <a:ext cx="6553200" cy="1714500"/>
          </a:xfrm>
        </p:spPr>
        <p:txBody>
          <a:bodyPr/>
          <a:lstStyle/>
          <a:p>
            <a:r>
              <a:rPr lang="en-IE" dirty="0" smtClean="0"/>
              <a:t>The Terminal Index-driving profits </a:t>
            </a:r>
            <a:br>
              <a:rPr lang="en-IE" dirty="0" smtClean="0"/>
            </a:br>
            <a:r>
              <a:rPr lang="en-IE" dirty="0" smtClean="0"/>
              <a:t>in a finishing system ?</a:t>
            </a:r>
            <a:br>
              <a:rPr lang="en-IE" dirty="0" smtClean="0"/>
            </a:br>
            <a:r>
              <a:rPr lang="en-IE" sz="1800" dirty="0" smtClean="0"/>
              <a:t>Christy Watson Teagasc</a:t>
            </a:r>
            <a:r>
              <a:rPr lang="en-IE" dirty="0"/>
              <a:t/>
            </a:r>
            <a:br>
              <a:rPr lang="en-IE" dirty="0"/>
            </a:br>
            <a:endParaRPr lang="en-IE" dirty="0"/>
          </a:p>
        </p:txBody>
      </p:sp>
    </p:spTree>
    <p:extLst>
      <p:ext uri="{BB962C8B-B14F-4D97-AF65-F5344CB8AC3E}">
        <p14:creationId xmlns:p14="http://schemas.microsoft.com/office/powerpoint/2010/main" val="137541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Animal performance-€€€€€€ </a:t>
            </a:r>
            <a:endParaRPr lang="en-I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6371224"/>
              </p:ext>
            </p:extLst>
          </p:nvPr>
        </p:nvGraphicFramePr>
        <p:xfrm>
          <a:off x="862642" y="1673521"/>
          <a:ext cx="7410089" cy="4106176"/>
        </p:xfrm>
        <a:graphic>
          <a:graphicData uri="http://schemas.openxmlformats.org/drawingml/2006/table">
            <a:tbl>
              <a:tblPr/>
              <a:tblGrid>
                <a:gridCol w="2204055"/>
                <a:gridCol w="1436821"/>
                <a:gridCol w="1638626"/>
                <a:gridCol w="2130587"/>
              </a:tblGrid>
              <a:tr h="1461520">
                <a:tc>
                  <a:txBody>
                    <a:bodyPr/>
                    <a:lstStyle/>
                    <a:p>
                      <a:pPr>
                        <a:spcAft>
                          <a:spcPts val="0"/>
                        </a:spcAft>
                      </a:pPr>
                      <a:r>
                        <a:rPr lang="en-GB" sz="2000" b="1" i="1" dirty="0">
                          <a:effectLst/>
                          <a:latin typeface="Times New Roman"/>
                          <a:ea typeface="Times New Roman"/>
                        </a:rPr>
                        <a:t> </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One and Two Star </a:t>
                      </a:r>
                    </a:p>
                    <a:p>
                      <a:pPr algn="ctr">
                        <a:spcAft>
                          <a:spcPts val="0"/>
                        </a:spcAft>
                      </a:pPr>
                      <a:r>
                        <a:rPr lang="en-IE" sz="2000" b="1" dirty="0">
                          <a:effectLst/>
                          <a:latin typeface="Times New Roman"/>
                          <a:ea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IE" sz="2000" b="1" dirty="0">
                          <a:effectLst/>
                          <a:latin typeface="Times New Roman"/>
                          <a:ea typeface="Times New Roman"/>
                        </a:rPr>
                        <a:t>Four and Five Star</a:t>
                      </a:r>
                    </a:p>
                    <a:p>
                      <a:pPr algn="ctr">
                        <a:spcAft>
                          <a:spcPts val="0"/>
                        </a:spcAft>
                      </a:pPr>
                      <a:r>
                        <a:rPr lang="en-IE" sz="2000" b="1" dirty="0">
                          <a:effectLst/>
                          <a:latin typeface="Times New Roman"/>
                          <a:ea typeface="Times New Roman"/>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IE" sz="2000" b="1" dirty="0">
                          <a:effectLst/>
                          <a:latin typeface="Times New Roman"/>
                          <a:ea typeface="Times New Roman"/>
                        </a:rPr>
                        <a:t>Difference</a:t>
                      </a:r>
                    </a:p>
                    <a:p>
                      <a:pPr algn="ctr">
                        <a:spcAft>
                          <a:spcPts val="0"/>
                        </a:spcAft>
                      </a:pPr>
                      <a:r>
                        <a:rPr lang="en-IE" sz="2000" b="1" dirty="0">
                          <a:effectLst/>
                          <a:latin typeface="Times New Roman"/>
                          <a:ea typeface="Times New Roman"/>
                        </a:rPr>
                        <a:t>4,5 Star </a:t>
                      </a:r>
                      <a:r>
                        <a:rPr lang="en-IE" sz="2000" b="1" dirty="0" smtClean="0">
                          <a:effectLst/>
                          <a:latin typeface="Times New Roman"/>
                          <a:ea typeface="Times New Roman"/>
                        </a:rPr>
                        <a:t>Vs. </a:t>
                      </a:r>
                      <a:r>
                        <a:rPr lang="en-IE" sz="2000" b="1" dirty="0">
                          <a:effectLst/>
                          <a:latin typeface="Times New Roman"/>
                          <a:ea typeface="Times New Roman"/>
                        </a:rPr>
                        <a:t>1,2 Star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95962">
                <a:tc>
                  <a:txBody>
                    <a:bodyPr/>
                    <a:lstStyle/>
                    <a:p>
                      <a:pPr>
                        <a:spcAft>
                          <a:spcPts val="0"/>
                        </a:spcAft>
                      </a:pPr>
                      <a:r>
                        <a:rPr lang="en-GB" sz="2000" b="1" dirty="0">
                          <a:effectLst/>
                          <a:latin typeface="Times New Roman"/>
                          <a:ea typeface="Times New Roman"/>
                        </a:rPr>
                        <a:t>Carcass Value  </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€1,506</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€1,650</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solidFill>
                            <a:srgbClr val="FF0000"/>
                          </a:solidFill>
                          <a:effectLst/>
                          <a:latin typeface="Times New Roman"/>
                          <a:ea typeface="Times New Roman"/>
                        </a:rPr>
                        <a:t>+ €144</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347">
                <a:tc>
                  <a:txBody>
                    <a:bodyPr/>
                    <a:lstStyle/>
                    <a:p>
                      <a:pPr>
                        <a:spcAft>
                          <a:spcPts val="0"/>
                        </a:spcAft>
                      </a:pPr>
                      <a:r>
                        <a:rPr lang="en-GB" sz="2000" b="1" dirty="0">
                          <a:effectLst/>
                          <a:latin typeface="Times New Roman"/>
                          <a:ea typeface="Times New Roman"/>
                        </a:rPr>
                        <a:t>Gain in Value on Finishing farm</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€2.37</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€2.95</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solidFill>
                            <a:srgbClr val="FF0000"/>
                          </a:solidFill>
                          <a:effectLst/>
                          <a:latin typeface="Times New Roman"/>
                          <a:ea typeface="Times New Roman"/>
                        </a:rPr>
                        <a:t>+24%</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4347">
                <a:tc>
                  <a:txBody>
                    <a:bodyPr/>
                    <a:lstStyle/>
                    <a:p>
                      <a:pPr>
                        <a:spcAft>
                          <a:spcPts val="0"/>
                        </a:spcAft>
                      </a:pPr>
                      <a:r>
                        <a:rPr lang="en-GB" sz="2000" b="1" dirty="0">
                          <a:effectLst/>
                          <a:latin typeface="Times New Roman"/>
                          <a:ea typeface="Times New Roman"/>
                        </a:rPr>
                        <a:t>Lifetime gain in value</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€2.63</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€2.92</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solidFill>
                            <a:srgbClr val="FF0000"/>
                          </a:solidFill>
                          <a:effectLst/>
                          <a:latin typeface="Times New Roman"/>
                          <a:ea typeface="Times New Roman"/>
                        </a:rPr>
                        <a:t>+11%</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3"/>
          </p:nvPr>
        </p:nvSpPr>
        <p:spPr/>
        <p:txBody>
          <a:bodyPr/>
          <a:lstStyle/>
          <a:p>
            <a:r>
              <a:rPr lang="en-US" dirty="0" smtClean="0"/>
              <a:t>Teagasc Presentation Footer</a:t>
            </a:r>
            <a:endParaRPr lang="en-US" dirty="0"/>
          </a:p>
        </p:txBody>
      </p:sp>
      <p:sp>
        <p:nvSpPr>
          <p:cNvPr id="5" name="Slide Number Placeholder 4"/>
          <p:cNvSpPr>
            <a:spLocks noGrp="1"/>
          </p:cNvSpPr>
          <p:nvPr>
            <p:ph type="sldNum" sz="quarter" idx="4"/>
          </p:nvPr>
        </p:nvSpPr>
        <p:spPr/>
        <p:txBody>
          <a:bodyPr/>
          <a:lstStyle/>
          <a:p>
            <a:fld id="{34368562-B963-D14D-B6B0-C53B94E906B8}" type="slidenum">
              <a:rPr lang="en-US" smtClean="0"/>
              <a:pPr/>
              <a:t>10</a:t>
            </a:fld>
            <a:endParaRPr lang="en-US" dirty="0"/>
          </a:p>
        </p:txBody>
      </p:sp>
      <p:sp>
        <p:nvSpPr>
          <p:cNvPr id="7" name="Oval 6"/>
          <p:cNvSpPr/>
          <p:nvPr/>
        </p:nvSpPr>
        <p:spPr>
          <a:xfrm>
            <a:off x="6668217" y="3165895"/>
            <a:ext cx="1173193" cy="61247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8" name="Heart 7"/>
          <p:cNvSpPr/>
          <p:nvPr/>
        </p:nvSpPr>
        <p:spPr>
          <a:xfrm>
            <a:off x="6512941" y="5011947"/>
            <a:ext cx="1328469" cy="672861"/>
          </a:xfrm>
          <a:prstGeom prst="heart">
            <a:avLst/>
          </a:prstGeom>
          <a:noFill/>
          <a:ln w="25400">
            <a:solidFill>
              <a:srgbClr val="FF0000"/>
            </a:solidFill>
          </a:ln>
          <a:effectLst>
            <a:glow rad="635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9" name="Oval 8"/>
          <p:cNvSpPr/>
          <p:nvPr/>
        </p:nvSpPr>
        <p:spPr>
          <a:xfrm>
            <a:off x="6590578" y="4025661"/>
            <a:ext cx="1173193" cy="61247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3" name="TextBox 2"/>
          <p:cNvSpPr txBox="1"/>
          <p:nvPr/>
        </p:nvSpPr>
        <p:spPr>
          <a:xfrm rot="20523487">
            <a:off x="574804" y="2565730"/>
            <a:ext cx="8091761" cy="1200329"/>
          </a:xfrm>
          <a:prstGeom prst="rect">
            <a:avLst/>
          </a:prstGeom>
          <a:solidFill>
            <a:srgbClr val="FFC000"/>
          </a:solidFill>
          <a:effectLst>
            <a:glow rad="139700">
              <a:schemeClr val="accent1">
                <a:satMod val="175000"/>
                <a:alpha val="40000"/>
              </a:schemeClr>
            </a:glow>
          </a:effectLst>
        </p:spPr>
        <p:txBody>
          <a:bodyPr wrap="square" rtlCol="0">
            <a:spAutoFit/>
          </a:bodyPr>
          <a:lstStyle/>
          <a:p>
            <a:r>
              <a:rPr lang="en-IE" sz="3600" dirty="0" smtClean="0"/>
              <a:t>Killed three weeks earlier less feed heavier carcass  €166 advantage/head</a:t>
            </a:r>
            <a:endParaRPr lang="en-IE" sz="3600" dirty="0"/>
          </a:p>
        </p:txBody>
      </p:sp>
    </p:spTree>
    <p:extLst>
      <p:ext uri="{BB962C8B-B14F-4D97-AF65-F5344CB8AC3E}">
        <p14:creationId xmlns:p14="http://schemas.microsoft.com/office/powerpoint/2010/main" val="256026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ICBF-Terminal Index</a:t>
            </a:r>
            <a:endParaRPr lang="en-IE" dirty="0"/>
          </a:p>
        </p:txBody>
      </p:sp>
      <p:sp>
        <p:nvSpPr>
          <p:cNvPr id="3" name="Content Placeholder 2"/>
          <p:cNvSpPr>
            <a:spLocks noGrp="1"/>
          </p:cNvSpPr>
          <p:nvPr>
            <p:ph idx="1"/>
          </p:nvPr>
        </p:nvSpPr>
        <p:spPr/>
        <p:txBody>
          <a:bodyPr/>
          <a:lstStyle/>
          <a:p>
            <a:r>
              <a:rPr lang="en-IE" dirty="0" smtClean="0"/>
              <a:t>Slaughter Report</a:t>
            </a:r>
          </a:p>
          <a:p>
            <a:pPr lvl="2"/>
            <a:r>
              <a:rPr lang="en-IE" dirty="0" smtClean="0"/>
              <a:t>What Happened- after the event</a:t>
            </a:r>
          </a:p>
          <a:p>
            <a:pPr lvl="1"/>
            <a:r>
              <a:rPr lang="en-IE" dirty="0" smtClean="0"/>
              <a:t>Terminal Index</a:t>
            </a:r>
          </a:p>
          <a:p>
            <a:pPr lvl="2"/>
            <a:r>
              <a:rPr lang="en-IE" dirty="0" smtClean="0"/>
              <a:t>Shows us what can be achieved</a:t>
            </a:r>
          </a:p>
          <a:p>
            <a:pPr lvl="2"/>
            <a:r>
              <a:rPr lang="en-IE" dirty="0" smtClean="0"/>
              <a:t>Predicts Profitability</a:t>
            </a:r>
          </a:p>
          <a:p>
            <a:pPr lvl="2"/>
            <a:r>
              <a:rPr lang="en-IE" dirty="0" smtClean="0"/>
              <a:t>Available from birth of calf</a:t>
            </a:r>
          </a:p>
          <a:p>
            <a:pPr lvl="2"/>
            <a:r>
              <a:rPr lang="en-IE" dirty="0" smtClean="0"/>
              <a:t>Available to both breeder &amp; finisher</a:t>
            </a:r>
          </a:p>
          <a:p>
            <a:pPr lvl="2"/>
            <a:endParaRPr lang="en-IE" dirty="0" smtClean="0"/>
          </a:p>
          <a:p>
            <a:pPr lvl="2"/>
            <a:endParaRPr lang="en-IE" dirty="0"/>
          </a:p>
        </p:txBody>
      </p:sp>
      <p:sp>
        <p:nvSpPr>
          <p:cNvPr id="4" name="Footer Placeholder 3"/>
          <p:cNvSpPr>
            <a:spLocks noGrp="1"/>
          </p:cNvSpPr>
          <p:nvPr>
            <p:ph type="ftr" sz="quarter" idx="3"/>
          </p:nvPr>
        </p:nvSpPr>
        <p:spPr/>
        <p:txBody>
          <a:bodyPr/>
          <a:lstStyle/>
          <a:p>
            <a:r>
              <a:rPr lang="en-US" dirty="0" smtClean="0"/>
              <a:t>Teagasc Presentation Footer</a:t>
            </a:r>
            <a:endParaRPr lang="en-US" dirty="0"/>
          </a:p>
        </p:txBody>
      </p:sp>
      <p:sp>
        <p:nvSpPr>
          <p:cNvPr id="5" name="Slide Number Placeholder 4"/>
          <p:cNvSpPr>
            <a:spLocks noGrp="1"/>
          </p:cNvSpPr>
          <p:nvPr>
            <p:ph type="sldNum" sz="quarter" idx="4"/>
          </p:nvPr>
        </p:nvSpPr>
        <p:spPr/>
        <p:txBody>
          <a:bodyPr/>
          <a:lstStyle/>
          <a:p>
            <a:fld id="{34368562-B963-D14D-B6B0-C53B94E906B8}" type="slidenum">
              <a:rPr lang="en-US" smtClean="0"/>
              <a:pPr/>
              <a:t>11</a:t>
            </a:fld>
            <a:endParaRPr lang="en-US" dirty="0"/>
          </a:p>
        </p:txBody>
      </p:sp>
    </p:spTree>
    <p:extLst>
      <p:ext uri="{BB962C8B-B14F-4D97-AF65-F5344CB8AC3E}">
        <p14:creationId xmlns:p14="http://schemas.microsoft.com/office/powerpoint/2010/main" val="297664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IE" sz="8800" dirty="0" smtClean="0">
                <a:solidFill>
                  <a:schemeClr val="tx1"/>
                </a:solidFill>
              </a:rPr>
              <a:t>Thank You </a:t>
            </a:r>
            <a:endParaRPr lang="en-IE" sz="8800" dirty="0">
              <a:solidFill>
                <a:schemeClr val="tx1"/>
              </a:solidFill>
            </a:endParaRPr>
          </a:p>
        </p:txBody>
      </p:sp>
      <p:sp>
        <p:nvSpPr>
          <p:cNvPr id="4" name="Footer Placeholder 3"/>
          <p:cNvSpPr>
            <a:spLocks noGrp="1"/>
          </p:cNvSpPr>
          <p:nvPr>
            <p:ph type="ftr" sz="quarter" idx="3"/>
          </p:nvPr>
        </p:nvSpPr>
        <p:spPr/>
        <p:txBody>
          <a:bodyPr/>
          <a:lstStyle/>
          <a:p>
            <a:r>
              <a:rPr lang="en-US" dirty="0" smtClean="0"/>
              <a:t>Teagasc Presentation Footer</a:t>
            </a:r>
            <a:endParaRPr lang="en-US" dirty="0"/>
          </a:p>
        </p:txBody>
      </p:sp>
      <p:sp>
        <p:nvSpPr>
          <p:cNvPr id="5" name="Slide Number Placeholder 4"/>
          <p:cNvSpPr>
            <a:spLocks noGrp="1"/>
          </p:cNvSpPr>
          <p:nvPr>
            <p:ph type="sldNum" sz="quarter" idx="4"/>
          </p:nvPr>
        </p:nvSpPr>
        <p:spPr/>
        <p:txBody>
          <a:bodyPr/>
          <a:lstStyle/>
          <a:p>
            <a:fld id="{34368562-B963-D14D-B6B0-C53B94E906B8}" type="slidenum">
              <a:rPr lang="en-US" smtClean="0"/>
              <a:pPr/>
              <a:t>12</a:t>
            </a:fld>
            <a:endParaRPr lang="en-US" dirty="0"/>
          </a:p>
        </p:txBody>
      </p:sp>
    </p:spTree>
    <p:extLst>
      <p:ext uri="{BB962C8B-B14F-4D97-AF65-F5344CB8AC3E}">
        <p14:creationId xmlns:p14="http://schemas.microsoft.com/office/powerpoint/2010/main" val="3973055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IE" dirty="0"/>
              <a:t>Beef Breeding </a:t>
            </a:r>
            <a:r>
              <a:rPr lang="en-IE" dirty="0" smtClean="0"/>
              <a:t>Programme ?</a:t>
            </a:r>
            <a:endParaRPr lang="en-US" dirty="0">
              <a:latin typeface="Arial" charset="0"/>
              <a:ea typeface="ヒラギノ角ゴ Pro W3" charset="0"/>
            </a:endParaRPr>
          </a:p>
        </p:txBody>
      </p:sp>
      <p:sp>
        <p:nvSpPr>
          <p:cNvPr id="4" name="Footer Placeholder 3"/>
          <p:cNvSpPr>
            <a:spLocks noGrp="1"/>
          </p:cNvSpPr>
          <p:nvPr>
            <p:ph type="ftr" sz="quarter" idx="3"/>
          </p:nvPr>
        </p:nvSpPr>
        <p:spPr>
          <a:xfrm>
            <a:off x="974421" y="6356350"/>
            <a:ext cx="2895600" cy="365125"/>
          </a:xfrm>
        </p:spPr>
        <p:txBody>
          <a:bodyPr/>
          <a:lstStyle/>
          <a:p>
            <a:r>
              <a:rPr lang="en-US" dirty="0" smtClean="0"/>
              <a:t>Teagasc Presentation Footer</a:t>
            </a:r>
            <a:endParaRPr lang="en-US" dirty="0"/>
          </a:p>
        </p:txBody>
      </p:sp>
      <p:sp>
        <p:nvSpPr>
          <p:cNvPr id="5" name="Slide Number Placeholder 4"/>
          <p:cNvSpPr>
            <a:spLocks noGrp="1"/>
          </p:cNvSpPr>
          <p:nvPr>
            <p:ph type="sldNum" sz="quarter" idx="4"/>
          </p:nvPr>
        </p:nvSpPr>
        <p:spPr/>
        <p:txBody>
          <a:bodyPr/>
          <a:lstStyle/>
          <a:p>
            <a:fld id="{34368562-B963-D14D-B6B0-C53B94E906B8}" type="slidenum">
              <a:rPr lang="en-US" smtClean="0"/>
              <a:pPr/>
              <a:t>2</a:t>
            </a:fld>
            <a:endParaRPr lang="en-US" dirty="0"/>
          </a:p>
        </p:txBody>
      </p:sp>
      <p:sp>
        <p:nvSpPr>
          <p:cNvPr id="2" name="Content Placeholder 1"/>
          <p:cNvSpPr>
            <a:spLocks noGrp="1"/>
          </p:cNvSpPr>
          <p:nvPr>
            <p:ph idx="1"/>
          </p:nvPr>
        </p:nvSpPr>
        <p:spPr/>
        <p:txBody>
          <a:bodyPr>
            <a:normAutofit lnSpcReduction="10000"/>
          </a:bodyPr>
          <a:lstStyle/>
          <a:p>
            <a:r>
              <a:rPr lang="en-IE" sz="2800" dirty="0" smtClean="0"/>
              <a:t>100,000 Farmers involved in beef production</a:t>
            </a:r>
          </a:p>
          <a:p>
            <a:r>
              <a:rPr lang="en-IE" sz="2800" dirty="0" smtClean="0"/>
              <a:t>Beef production 38.8% GAO</a:t>
            </a:r>
          </a:p>
          <a:p>
            <a:pPr lvl="2"/>
            <a:r>
              <a:rPr lang="en-IE" sz="2000" dirty="0" smtClean="0"/>
              <a:t>Beef exports worth €2.38 billion</a:t>
            </a:r>
          </a:p>
          <a:p>
            <a:pPr lvl="2"/>
            <a:r>
              <a:rPr lang="en-IE" sz="2000" dirty="0" smtClean="0"/>
              <a:t>Live exports €100 million (145,000 cattle)</a:t>
            </a:r>
          </a:p>
          <a:p>
            <a:r>
              <a:rPr lang="en-IE" sz="2800" dirty="0" smtClean="0"/>
              <a:t>World </a:t>
            </a:r>
            <a:r>
              <a:rPr lang="en-IE" sz="2800" dirty="0"/>
              <a:t>class Beef breeding </a:t>
            </a:r>
            <a:r>
              <a:rPr lang="en-IE" sz="2800" dirty="0" smtClean="0"/>
              <a:t>programme</a:t>
            </a:r>
          </a:p>
          <a:p>
            <a:r>
              <a:rPr lang="en-IE" sz="2800" dirty="0" smtClean="0"/>
              <a:t>Beef breeding-central to the environmental programme BDGP-2015 use genetically superior animals.</a:t>
            </a:r>
            <a:endParaRPr lang="en-IE" sz="2800" dirty="0"/>
          </a:p>
          <a:p>
            <a:endParaRPr lang="en-IE"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smtClean="0"/>
              <a:t>Farmers-</a:t>
            </a:r>
            <a:r>
              <a:rPr lang="en-IE" sz="3200" dirty="0" err="1" smtClean="0"/>
              <a:t>Suckler,Store,Finishers</a:t>
            </a:r>
            <a:endParaRPr lang="en-IE" sz="3200" dirty="0"/>
          </a:p>
        </p:txBody>
      </p:sp>
      <p:sp>
        <p:nvSpPr>
          <p:cNvPr id="5" name="Footer Placeholder 4"/>
          <p:cNvSpPr>
            <a:spLocks noGrp="1"/>
          </p:cNvSpPr>
          <p:nvPr>
            <p:ph type="ftr" sz="quarter" idx="3"/>
          </p:nvPr>
        </p:nvSpPr>
        <p:spPr/>
        <p:txBody>
          <a:bodyPr/>
          <a:lstStyle/>
          <a:p>
            <a:r>
              <a:rPr lang="en-US" dirty="0" smtClean="0"/>
              <a:t>Teagasc Presentation Footer</a:t>
            </a:r>
            <a:endParaRPr lang="en-US" dirty="0"/>
          </a:p>
        </p:txBody>
      </p:sp>
      <p:sp>
        <p:nvSpPr>
          <p:cNvPr id="6" name="Slide Number Placeholder 5"/>
          <p:cNvSpPr>
            <a:spLocks noGrp="1"/>
          </p:cNvSpPr>
          <p:nvPr>
            <p:ph type="sldNum" sz="quarter" idx="4"/>
          </p:nvPr>
        </p:nvSpPr>
        <p:spPr/>
        <p:txBody>
          <a:bodyPr/>
          <a:lstStyle/>
          <a:p>
            <a:fld id="{34368562-B963-D14D-B6B0-C53B94E906B8}" type="slidenum">
              <a:rPr lang="en-US" smtClean="0"/>
              <a:pPr/>
              <a:t>3</a:t>
            </a:fld>
            <a:endParaRPr lang="en-US"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99789" y="1714320"/>
            <a:ext cx="4206718" cy="357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txBox="1">
            <a:spLocks noGrp="1"/>
          </p:cNvSpPr>
          <p:nvPr>
            <p:ph sz="half" idx="2"/>
          </p:nvPr>
        </p:nvSpPr>
        <p:spPr>
          <a:xfrm>
            <a:off x="4648200" y="1600200"/>
            <a:ext cx="3581400" cy="4530471"/>
          </a:xfrm>
          <a:prstGeom prst="rect">
            <a:avLst/>
          </a:prstGeom>
          <a:noFill/>
        </p:spPr>
        <p:txBody>
          <a:bodyPr wrap="square" rtlCol="0">
            <a:spAutoFit/>
          </a:bodyPr>
          <a:lstStyle/>
          <a:p>
            <a:pPr marL="285750" indent="-285750">
              <a:buFont typeface="Wingdings" pitchFamily="2" charset="2"/>
              <a:buChar char="§"/>
            </a:pPr>
            <a:r>
              <a:rPr lang="en-IE" sz="2800" dirty="0" smtClean="0"/>
              <a:t>65% Beef Sired cattle move holding before 1 yr. old.</a:t>
            </a:r>
          </a:p>
          <a:p>
            <a:pPr marL="285750" indent="-285750">
              <a:buFont typeface="Wingdings" pitchFamily="2" charset="2"/>
              <a:buChar char="§"/>
            </a:pPr>
            <a:endParaRPr lang="en-IE" sz="2800" dirty="0" smtClean="0"/>
          </a:p>
          <a:p>
            <a:pPr marL="285750" indent="-285750">
              <a:buFont typeface="Wingdings" pitchFamily="2" charset="2"/>
              <a:buChar char="§"/>
            </a:pPr>
            <a:r>
              <a:rPr lang="en-IE" sz="2800" dirty="0" smtClean="0"/>
              <a:t>Finisher</a:t>
            </a:r>
            <a:r>
              <a:rPr lang="en-IE" dirty="0"/>
              <a:t> </a:t>
            </a:r>
            <a:r>
              <a:rPr lang="en-IE" dirty="0" smtClean="0"/>
              <a:t>not Breeder</a:t>
            </a:r>
            <a:endParaRPr lang="en-IE" sz="2800" dirty="0" smtClean="0"/>
          </a:p>
          <a:p>
            <a:pPr marL="285750" indent="-285750">
              <a:buFont typeface="Wingdings" pitchFamily="2" charset="2"/>
              <a:buChar char="§"/>
            </a:pPr>
            <a:endParaRPr lang="en-IE" sz="2800" dirty="0" smtClean="0"/>
          </a:p>
          <a:p>
            <a:pPr marL="285750" indent="-285750">
              <a:buFont typeface="Wingdings" pitchFamily="2" charset="2"/>
              <a:buChar char="§"/>
            </a:pPr>
            <a:r>
              <a:rPr lang="en-IE" sz="2800" dirty="0" smtClean="0"/>
              <a:t>Complicates Beef Breeding Model/Message</a:t>
            </a:r>
            <a:endParaRPr lang="en-IE" sz="2800" dirty="0"/>
          </a:p>
        </p:txBody>
      </p:sp>
    </p:spTree>
    <p:extLst>
      <p:ext uri="{BB962C8B-B14F-4D97-AF65-F5344CB8AC3E}">
        <p14:creationId xmlns:p14="http://schemas.microsoft.com/office/powerpoint/2010/main" val="2653071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Most Profitable Animal </a:t>
            </a:r>
            <a:endParaRPr lang="en-IE" dirty="0"/>
          </a:p>
        </p:txBody>
      </p:sp>
      <p:sp>
        <p:nvSpPr>
          <p:cNvPr id="3" name="Text Placeholder 2"/>
          <p:cNvSpPr>
            <a:spLocks noGrp="1"/>
          </p:cNvSpPr>
          <p:nvPr>
            <p:ph type="body" idx="1"/>
          </p:nvPr>
        </p:nvSpPr>
        <p:spPr/>
        <p:txBody>
          <a:bodyPr/>
          <a:lstStyle/>
          <a:p>
            <a:r>
              <a:rPr lang="en-IE" dirty="0" smtClean="0"/>
              <a:t>Available Information</a:t>
            </a:r>
            <a:endParaRPr lang="en-IE" dirty="0"/>
          </a:p>
        </p:txBody>
      </p:sp>
      <p:sp>
        <p:nvSpPr>
          <p:cNvPr id="4" name="Content Placeholder 3"/>
          <p:cNvSpPr>
            <a:spLocks noGrp="1"/>
          </p:cNvSpPr>
          <p:nvPr>
            <p:ph sz="half" idx="2"/>
          </p:nvPr>
        </p:nvSpPr>
        <p:spPr/>
        <p:txBody>
          <a:bodyPr/>
          <a:lstStyle/>
          <a:p>
            <a:endParaRPr lang="en-IE" dirty="0"/>
          </a:p>
        </p:txBody>
      </p:sp>
      <p:sp>
        <p:nvSpPr>
          <p:cNvPr id="5" name="Text Placeholder 4"/>
          <p:cNvSpPr>
            <a:spLocks noGrp="1"/>
          </p:cNvSpPr>
          <p:nvPr>
            <p:ph type="body" sz="quarter" idx="3"/>
          </p:nvPr>
        </p:nvSpPr>
        <p:spPr>
          <a:xfrm>
            <a:off x="4645025" y="1509234"/>
            <a:ext cx="4041775" cy="639762"/>
          </a:xfrm>
        </p:spPr>
        <p:txBody>
          <a:bodyPr/>
          <a:lstStyle/>
          <a:p>
            <a:r>
              <a:rPr lang="en-IE" dirty="0" smtClean="0"/>
              <a:t>Visual Information</a:t>
            </a:r>
            <a:endParaRPr lang="en-IE" dirty="0"/>
          </a:p>
        </p:txBody>
      </p:sp>
      <p:sp>
        <p:nvSpPr>
          <p:cNvPr id="6" name="Content Placeholder 5"/>
          <p:cNvSpPr>
            <a:spLocks noGrp="1"/>
          </p:cNvSpPr>
          <p:nvPr>
            <p:ph sz="quarter" idx="4"/>
          </p:nvPr>
        </p:nvSpPr>
        <p:spPr/>
        <p:txBody>
          <a:bodyPr/>
          <a:lstStyle/>
          <a:p>
            <a:endParaRPr lang="en-IE" dirty="0"/>
          </a:p>
        </p:txBody>
      </p:sp>
      <p:sp>
        <p:nvSpPr>
          <p:cNvPr id="7" name="Footer Placeholder 6"/>
          <p:cNvSpPr>
            <a:spLocks noGrp="1"/>
          </p:cNvSpPr>
          <p:nvPr>
            <p:ph type="ftr" sz="quarter" idx="10"/>
          </p:nvPr>
        </p:nvSpPr>
        <p:spPr/>
        <p:txBody>
          <a:bodyPr/>
          <a:lstStyle/>
          <a:p>
            <a:r>
              <a:rPr lang="en-US" dirty="0" smtClean="0"/>
              <a:t>Teagasc Presentation Footer</a:t>
            </a:r>
            <a:endParaRPr lang="en-US" dirty="0"/>
          </a:p>
        </p:txBody>
      </p:sp>
      <p:sp>
        <p:nvSpPr>
          <p:cNvPr id="8" name="Slide Number Placeholder 7"/>
          <p:cNvSpPr>
            <a:spLocks noGrp="1"/>
          </p:cNvSpPr>
          <p:nvPr>
            <p:ph type="sldNum" sz="quarter" idx="11"/>
          </p:nvPr>
        </p:nvSpPr>
        <p:spPr/>
        <p:txBody>
          <a:bodyPr/>
          <a:lstStyle/>
          <a:p>
            <a:fld id="{34368562-B963-D14D-B6B0-C53B94E906B8}" type="slidenum">
              <a:rPr lang="en-US" smtClean="0"/>
              <a:pPr/>
              <a:t>4</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37" y="2212586"/>
            <a:ext cx="3991586" cy="405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355" y="2212585"/>
            <a:ext cx="4028445" cy="323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093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dirty="0" smtClean="0">
                <a:latin typeface="Arial" charset="0"/>
                <a:ea typeface="ヒラギノ角ゴ Pro W3" charset="0"/>
              </a:rPr>
              <a:t>ICBF Terminal index</a:t>
            </a:r>
            <a:endParaRPr lang="en-US" dirty="0">
              <a:latin typeface="Arial" charset="0"/>
              <a:ea typeface="ヒラギノ角ゴ Pro W3" charset="0"/>
            </a:endParaRPr>
          </a:p>
        </p:txBody>
      </p:sp>
      <p:sp>
        <p:nvSpPr>
          <p:cNvPr id="7170" name="Content Placeholder 2"/>
          <p:cNvSpPr>
            <a:spLocks noGrp="1"/>
          </p:cNvSpPr>
          <p:nvPr>
            <p:ph idx="1"/>
          </p:nvPr>
        </p:nvSpPr>
        <p:spPr/>
        <p:txBody>
          <a:bodyPr/>
          <a:lstStyle/>
          <a:p>
            <a:pPr lvl="2"/>
            <a:r>
              <a:rPr lang="en-US" sz="2000" dirty="0" smtClean="0">
                <a:latin typeface="Arial" charset="0"/>
                <a:ea typeface="ヒラギノ角ゴ Pro W3" charset="0"/>
              </a:rPr>
              <a:t>For selecting Bulls to breed animals for slaughter.</a:t>
            </a:r>
          </a:p>
          <a:p>
            <a:pPr lvl="2"/>
            <a:r>
              <a:rPr lang="en-US" sz="2000" dirty="0" smtClean="0">
                <a:latin typeface="Arial" charset="0"/>
                <a:ea typeface="ヒラギノ角ゴ Pro W3" charset="0"/>
              </a:rPr>
              <a:t>Identify more profitable animals for finishing system.</a:t>
            </a:r>
          </a:p>
          <a:p>
            <a:pPr lvl="2"/>
            <a:r>
              <a:rPr lang="en-US" sz="2000" dirty="0" smtClean="0">
                <a:latin typeface="Arial" charset="0"/>
                <a:ea typeface="ヒラギノ角ゴ Pro W3" charset="0"/>
              </a:rPr>
              <a:t>Expressed in money terms €uro</a:t>
            </a:r>
            <a:endParaRPr lang="en-US" sz="2000" dirty="0">
              <a:latin typeface="Arial" charset="0"/>
              <a:ea typeface="ヒラギノ角ゴ Pro W3" charset="0"/>
            </a:endParaRPr>
          </a:p>
        </p:txBody>
      </p:sp>
      <p:sp>
        <p:nvSpPr>
          <p:cNvPr id="4" name="Footer Placeholder 3"/>
          <p:cNvSpPr>
            <a:spLocks noGrp="1"/>
          </p:cNvSpPr>
          <p:nvPr>
            <p:ph type="ftr" sz="quarter" idx="3"/>
          </p:nvPr>
        </p:nvSpPr>
        <p:spPr>
          <a:xfrm>
            <a:off x="974421" y="6356350"/>
            <a:ext cx="2895600" cy="365125"/>
          </a:xfrm>
        </p:spPr>
        <p:txBody>
          <a:bodyPr/>
          <a:lstStyle/>
          <a:p>
            <a:r>
              <a:rPr lang="en-US" dirty="0" smtClean="0"/>
              <a:t>Teagasc Presentation Footer</a:t>
            </a:r>
            <a:endParaRPr lang="en-US" dirty="0"/>
          </a:p>
        </p:txBody>
      </p:sp>
      <p:sp>
        <p:nvSpPr>
          <p:cNvPr id="5" name="Slide Number Placeholder 4"/>
          <p:cNvSpPr>
            <a:spLocks noGrp="1"/>
          </p:cNvSpPr>
          <p:nvPr>
            <p:ph type="sldNum" sz="quarter" idx="4"/>
          </p:nvPr>
        </p:nvSpPr>
        <p:spPr/>
        <p:txBody>
          <a:bodyPr/>
          <a:lstStyle/>
          <a:p>
            <a:fld id="{34368562-B963-D14D-B6B0-C53B94E906B8}" type="slidenum">
              <a:rPr lang="en-US" smtClean="0"/>
              <a:pPr/>
              <a:t>5</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246" y="3223943"/>
            <a:ext cx="596265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895689">
            <a:off x="841475" y="2537748"/>
            <a:ext cx="6792609" cy="461665"/>
          </a:xfrm>
          <a:prstGeom prst="rect">
            <a:avLst/>
          </a:prstGeom>
          <a:solidFill>
            <a:srgbClr val="FFFF00"/>
          </a:solidFill>
        </p:spPr>
        <p:txBody>
          <a:bodyPr wrap="square" rtlCol="0">
            <a:spAutoFit/>
          </a:bodyPr>
          <a:lstStyle/>
          <a:p>
            <a:r>
              <a:rPr lang="en-IE" sz="2400" b="1" dirty="0" smtClean="0"/>
              <a:t>INDEX available on live animal from birth </a:t>
            </a:r>
            <a:endParaRPr lang="en-IE" sz="2400" b="1" dirty="0"/>
          </a:p>
        </p:txBody>
      </p:sp>
    </p:spTree>
    <p:extLst>
      <p:ext uri="{BB962C8B-B14F-4D97-AF65-F5344CB8AC3E}">
        <p14:creationId xmlns:p14="http://schemas.microsoft.com/office/powerpoint/2010/main" val="285922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tx1"/>
                </a:solidFill>
              </a:rPr>
              <a:t>Terminal Index-Make up </a:t>
            </a:r>
            <a:endParaRPr lang="en-IE"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4180249"/>
              </p:ext>
            </p:extLst>
          </p:nvPr>
        </p:nvGraphicFramePr>
        <p:xfrm>
          <a:off x="508958" y="1535503"/>
          <a:ext cx="7634379" cy="4272683"/>
        </p:xfrm>
        <a:graphic>
          <a:graphicData uri="http://schemas.openxmlformats.org/drawingml/2006/table">
            <a:tbl>
              <a:tblPr firstRow="1" firstCol="1" bandRow="1"/>
              <a:tblGrid>
                <a:gridCol w="2544195"/>
                <a:gridCol w="2545092"/>
                <a:gridCol w="2545092"/>
              </a:tblGrid>
              <a:tr h="816143">
                <a:tc>
                  <a:txBody>
                    <a:bodyPr/>
                    <a:lstStyle/>
                    <a:p>
                      <a:pPr>
                        <a:spcAft>
                          <a:spcPts val="0"/>
                        </a:spcAft>
                      </a:pPr>
                      <a:r>
                        <a:rPr lang="en-GB" sz="1800" b="1" dirty="0">
                          <a:solidFill>
                            <a:srgbClr val="FF0000"/>
                          </a:solidFill>
                          <a:effectLst/>
                          <a:latin typeface="Times New Roman"/>
                          <a:ea typeface="Times New Roman"/>
                        </a:rPr>
                        <a:t>Trait</a:t>
                      </a:r>
                      <a:endParaRPr lang="en-IE"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b="1" dirty="0">
                          <a:solidFill>
                            <a:srgbClr val="FF0000"/>
                          </a:solidFill>
                          <a:effectLst/>
                          <a:latin typeface="Times New Roman"/>
                          <a:ea typeface="Times New Roman"/>
                        </a:rPr>
                        <a:t>Goal</a:t>
                      </a:r>
                      <a:endParaRPr lang="en-IE" sz="12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GB" sz="1800" b="1" dirty="0">
                          <a:solidFill>
                            <a:srgbClr val="FF0000"/>
                          </a:solidFill>
                          <a:effectLst/>
                          <a:latin typeface="Times New Roman"/>
                          <a:ea typeface="Times New Roman"/>
                        </a:rPr>
                        <a:t>Relative </a:t>
                      </a:r>
                      <a:r>
                        <a:rPr lang="en-GB" sz="1800" b="1" dirty="0" smtClean="0">
                          <a:solidFill>
                            <a:srgbClr val="FF0000"/>
                          </a:solidFill>
                          <a:effectLst/>
                          <a:latin typeface="Times New Roman"/>
                          <a:ea typeface="Times New Roman"/>
                        </a:rPr>
                        <a:t>wt.</a:t>
                      </a:r>
                      <a:endParaRPr lang="en-IE" sz="12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460">
                <a:tc>
                  <a:txBody>
                    <a:bodyPr/>
                    <a:lstStyle/>
                    <a:p>
                      <a:pPr>
                        <a:spcAft>
                          <a:spcPts val="0"/>
                        </a:spcAft>
                      </a:pPr>
                      <a:r>
                        <a:rPr lang="en-GB" sz="2400" dirty="0">
                          <a:effectLst/>
                          <a:latin typeface="Times New Roman"/>
                          <a:ea typeface="Times New Roman"/>
                        </a:rPr>
                        <a:t>Calving</a:t>
                      </a:r>
                      <a:endParaRPr lang="en-IE"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sz="2400" dirty="0">
                          <a:effectLst/>
                          <a:latin typeface="Times New Roman"/>
                          <a:ea typeface="Times New Roman"/>
                        </a:rPr>
                        <a:t>Less</a:t>
                      </a:r>
                      <a:endParaRPr lang="en-IE"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GB" sz="2400" dirty="0">
                          <a:effectLst/>
                          <a:latin typeface="Times New Roman"/>
                          <a:ea typeface="Times New Roman"/>
                        </a:rPr>
                        <a:t>26%</a:t>
                      </a:r>
                      <a:endParaRPr lang="en-IE"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25460">
                <a:tc>
                  <a:txBody>
                    <a:bodyPr/>
                    <a:lstStyle/>
                    <a:p>
                      <a:pPr>
                        <a:spcAft>
                          <a:spcPts val="0"/>
                        </a:spcAft>
                      </a:pPr>
                      <a:r>
                        <a:rPr lang="en-GB" sz="2400" dirty="0">
                          <a:effectLst/>
                          <a:latin typeface="Times New Roman"/>
                          <a:ea typeface="Times New Roman"/>
                        </a:rPr>
                        <a:t>Feed Intake</a:t>
                      </a:r>
                      <a:endParaRPr lang="en-IE"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2400" dirty="0">
                          <a:effectLst/>
                          <a:latin typeface="Times New Roman"/>
                          <a:ea typeface="Times New Roman"/>
                        </a:rPr>
                        <a:t>Less</a:t>
                      </a:r>
                      <a:endParaRPr lang="en-IE"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2400" dirty="0">
                          <a:effectLst/>
                          <a:latin typeface="Times New Roman"/>
                          <a:ea typeface="Times New Roman"/>
                        </a:rPr>
                        <a:t>16%</a:t>
                      </a:r>
                      <a:endParaRPr lang="en-IE"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25460">
                <a:tc>
                  <a:txBody>
                    <a:bodyPr/>
                    <a:lstStyle/>
                    <a:p>
                      <a:pPr>
                        <a:spcAft>
                          <a:spcPts val="0"/>
                        </a:spcAft>
                      </a:pPr>
                      <a:r>
                        <a:rPr lang="en-GB" sz="2400" dirty="0">
                          <a:effectLst/>
                          <a:latin typeface="Times New Roman"/>
                          <a:ea typeface="Times New Roman"/>
                        </a:rPr>
                        <a:t>Carcass </a:t>
                      </a:r>
                      <a:endParaRPr lang="en-GB" sz="2400" dirty="0" smtClean="0">
                        <a:effectLst/>
                        <a:latin typeface="Times New Roman"/>
                        <a:ea typeface="Times New Roman"/>
                      </a:endParaRPr>
                    </a:p>
                    <a:p>
                      <a:pPr lvl="2">
                        <a:spcAft>
                          <a:spcPts val="0"/>
                        </a:spcAft>
                      </a:pPr>
                      <a:r>
                        <a:rPr lang="en-GB" sz="2000" dirty="0" smtClean="0">
                          <a:effectLst/>
                          <a:latin typeface="Times New Roman"/>
                          <a:ea typeface="Times New Roman"/>
                        </a:rPr>
                        <a:t>Weight</a:t>
                      </a:r>
                    </a:p>
                    <a:p>
                      <a:pPr lvl="2">
                        <a:spcAft>
                          <a:spcPts val="0"/>
                        </a:spcAft>
                      </a:pPr>
                      <a:r>
                        <a:rPr lang="en-GB" sz="2000" dirty="0" smtClean="0">
                          <a:effectLst/>
                          <a:latin typeface="Times New Roman"/>
                          <a:ea typeface="Times New Roman"/>
                        </a:rPr>
                        <a:t>Conformation </a:t>
                      </a:r>
                    </a:p>
                    <a:p>
                      <a:pPr lvl="2">
                        <a:spcAft>
                          <a:spcPts val="0"/>
                        </a:spcAft>
                      </a:pPr>
                      <a:r>
                        <a:rPr lang="en-GB" sz="2000" dirty="0" smtClean="0">
                          <a:effectLst/>
                          <a:latin typeface="Times New Roman"/>
                          <a:ea typeface="Times New Roman"/>
                        </a:rPr>
                        <a:t>Fat</a:t>
                      </a:r>
                      <a:endParaRPr lang="en-IE" sz="2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2400" dirty="0">
                          <a:effectLst/>
                          <a:latin typeface="Times New Roman"/>
                          <a:ea typeface="Times New Roman"/>
                        </a:rPr>
                        <a:t>More</a:t>
                      </a:r>
                      <a:endParaRPr lang="en-IE"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GB" sz="2400" dirty="0">
                          <a:effectLst/>
                          <a:latin typeface="Times New Roman"/>
                          <a:ea typeface="Times New Roman"/>
                        </a:rPr>
                        <a:t>56%</a:t>
                      </a:r>
                      <a:endParaRPr lang="en-IE"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25460">
                <a:tc>
                  <a:txBody>
                    <a:bodyPr/>
                    <a:lstStyle/>
                    <a:p>
                      <a:pPr>
                        <a:spcAft>
                          <a:spcPts val="0"/>
                        </a:spcAft>
                      </a:pPr>
                      <a:r>
                        <a:rPr lang="en-GB" sz="2400" dirty="0">
                          <a:effectLst/>
                          <a:latin typeface="Times New Roman"/>
                          <a:ea typeface="Times New Roman"/>
                        </a:rPr>
                        <a:t>Docility</a:t>
                      </a:r>
                      <a:endParaRPr lang="en-IE"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2400" dirty="0">
                          <a:effectLst/>
                          <a:latin typeface="Times New Roman"/>
                          <a:ea typeface="Times New Roman"/>
                        </a:rPr>
                        <a:t>More</a:t>
                      </a:r>
                      <a:endParaRPr lang="en-IE"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spcAft>
                          <a:spcPts val="0"/>
                        </a:spcAft>
                      </a:pPr>
                      <a:r>
                        <a:rPr lang="en-GB" sz="2400" dirty="0">
                          <a:effectLst/>
                          <a:latin typeface="Times New Roman"/>
                          <a:ea typeface="Times New Roman"/>
                        </a:rPr>
                        <a:t>2%</a:t>
                      </a:r>
                      <a:endParaRPr lang="en-IE" sz="2400" dirty="0">
                        <a:effectLst/>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
        <p:nvSpPr>
          <p:cNvPr id="4" name="Footer Placeholder 3"/>
          <p:cNvSpPr>
            <a:spLocks noGrp="1"/>
          </p:cNvSpPr>
          <p:nvPr>
            <p:ph type="ftr" sz="quarter" idx="3"/>
          </p:nvPr>
        </p:nvSpPr>
        <p:spPr/>
        <p:txBody>
          <a:bodyPr/>
          <a:lstStyle/>
          <a:p>
            <a:r>
              <a:rPr lang="en-US" dirty="0" smtClean="0"/>
              <a:t>Teagasc Presentation Footer</a:t>
            </a:r>
            <a:endParaRPr lang="en-US" dirty="0"/>
          </a:p>
        </p:txBody>
      </p:sp>
      <p:sp>
        <p:nvSpPr>
          <p:cNvPr id="5" name="Slide Number Placeholder 4"/>
          <p:cNvSpPr>
            <a:spLocks noGrp="1"/>
          </p:cNvSpPr>
          <p:nvPr>
            <p:ph type="sldNum" sz="quarter" idx="4"/>
          </p:nvPr>
        </p:nvSpPr>
        <p:spPr/>
        <p:txBody>
          <a:bodyPr/>
          <a:lstStyle/>
          <a:p>
            <a:fld id="{34368562-B963-D14D-B6B0-C53B94E906B8}" type="slidenum">
              <a:rPr lang="en-US" smtClean="0"/>
              <a:pPr/>
              <a:t>6</a:t>
            </a:fld>
            <a:endParaRPr lang="en-US" dirty="0"/>
          </a:p>
        </p:txBody>
      </p:sp>
      <p:sp>
        <p:nvSpPr>
          <p:cNvPr id="7" name="Left Brace 6"/>
          <p:cNvSpPr/>
          <p:nvPr/>
        </p:nvSpPr>
        <p:spPr>
          <a:xfrm>
            <a:off x="1190445" y="4192437"/>
            <a:ext cx="267419" cy="854015"/>
          </a:xfrm>
          <a:prstGeom prst="leftBrace">
            <a:avLst/>
          </a:prstGeom>
          <a:noFill/>
          <a:ln w="3175" cmpd="dbl">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E" dirty="0"/>
          </a:p>
        </p:txBody>
      </p:sp>
      <p:sp>
        <p:nvSpPr>
          <p:cNvPr id="8" name="TextBox 7"/>
          <p:cNvSpPr txBox="1"/>
          <p:nvPr/>
        </p:nvSpPr>
        <p:spPr>
          <a:xfrm rot="20874782">
            <a:off x="355189" y="2755053"/>
            <a:ext cx="7995297" cy="1384995"/>
          </a:xfrm>
          <a:prstGeom prst="rect">
            <a:avLst/>
          </a:prstGeom>
          <a:solidFill>
            <a:srgbClr val="FFFF00"/>
          </a:solidFill>
          <a:ln>
            <a:solidFill>
              <a:schemeClr val="accent1">
                <a:alpha val="73000"/>
              </a:schemeClr>
            </a:solidFill>
            <a:prstDash val="sysDot"/>
          </a:ln>
        </p:spPr>
        <p:txBody>
          <a:bodyPr wrap="square" rtlCol="0">
            <a:spAutoFit/>
          </a:bodyPr>
          <a:lstStyle/>
          <a:p>
            <a:r>
              <a:rPr lang="en-GB" sz="2800" dirty="0"/>
              <a:t>An animal with a terminal index of €150 (5 stars), is expected to leave an additional €100 more profit than an animal with a terminal index of €50 </a:t>
            </a:r>
            <a:endParaRPr lang="en-IE" sz="2800" dirty="0"/>
          </a:p>
        </p:txBody>
      </p:sp>
    </p:spTree>
    <p:extLst>
      <p:ext uri="{BB962C8B-B14F-4D97-AF65-F5344CB8AC3E}">
        <p14:creationId xmlns:p14="http://schemas.microsoft.com/office/powerpoint/2010/main" val="37520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930" y="235634"/>
            <a:ext cx="7315200" cy="731838"/>
          </a:xfrm>
        </p:spPr>
        <p:txBody>
          <a:bodyPr/>
          <a:lstStyle/>
          <a:p>
            <a:r>
              <a:rPr lang="en-IE" dirty="0" smtClean="0"/>
              <a:t>Beef Finisher</a:t>
            </a:r>
            <a:endParaRPr lang="en-IE" dirty="0"/>
          </a:p>
        </p:txBody>
      </p:sp>
      <p:sp>
        <p:nvSpPr>
          <p:cNvPr id="3" name="Footer Placeholder 2"/>
          <p:cNvSpPr>
            <a:spLocks noGrp="1"/>
          </p:cNvSpPr>
          <p:nvPr>
            <p:ph type="ftr" sz="quarter" idx="3"/>
          </p:nvPr>
        </p:nvSpPr>
        <p:spPr/>
        <p:txBody>
          <a:bodyPr/>
          <a:lstStyle/>
          <a:p>
            <a:r>
              <a:rPr lang="en-US" dirty="0" smtClean="0"/>
              <a:t>Teagasc Presentation Footer</a:t>
            </a:r>
            <a:endParaRPr lang="en-US" dirty="0"/>
          </a:p>
        </p:txBody>
      </p:sp>
      <p:sp>
        <p:nvSpPr>
          <p:cNvPr id="4" name="Slide Number Placeholder 3"/>
          <p:cNvSpPr>
            <a:spLocks noGrp="1"/>
          </p:cNvSpPr>
          <p:nvPr>
            <p:ph type="sldNum" sz="quarter" idx="4"/>
          </p:nvPr>
        </p:nvSpPr>
        <p:spPr/>
        <p:txBody>
          <a:bodyPr/>
          <a:lstStyle/>
          <a:p>
            <a:fld id="{34368562-B963-D14D-B6B0-C53B94E906B8}" type="slidenum">
              <a:rPr lang="en-US" smtClean="0"/>
              <a:pPr/>
              <a:t>7</a:t>
            </a:fld>
            <a:endParaRPr lang="en-US" dirty="0"/>
          </a:p>
        </p:txBody>
      </p:sp>
      <p:pic>
        <p:nvPicPr>
          <p:cNvPr id="5" name="Picture 2" descr="F:\DCIM\101D3100\DSC_0960.JPG"/>
          <p:cNvPicPr>
            <a:picLocks noChangeAspect="1" noChangeArrowheads="1"/>
          </p:cNvPicPr>
          <p:nvPr/>
        </p:nvPicPr>
        <p:blipFill>
          <a:blip r:embed="rId3">
            <a:extLst>
              <a:ext uri="{28A0092B-C50C-407E-A947-70E740481C1C}">
                <a14:useLocalDpi xmlns:a14="http://schemas.microsoft.com/office/drawing/2010/main" val="0"/>
              </a:ext>
            </a:extLst>
          </a:blip>
          <a:srcRect l="5556" r="5556"/>
          <a:stretch>
            <a:fillRect/>
          </a:stretch>
        </p:blipFill>
        <p:spPr bwMode="auto">
          <a:xfrm>
            <a:off x="476108" y="907366"/>
            <a:ext cx="8034845" cy="51698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05909" y="5424125"/>
            <a:ext cx="2805044" cy="646331"/>
          </a:xfrm>
          <a:prstGeom prst="rect">
            <a:avLst/>
          </a:prstGeom>
          <a:solidFill>
            <a:srgbClr val="FFC000"/>
          </a:solidFill>
        </p:spPr>
        <p:txBody>
          <a:bodyPr wrap="square" rtlCol="0">
            <a:spAutoFit/>
          </a:bodyPr>
          <a:lstStyle/>
          <a:p>
            <a:r>
              <a:rPr lang="en-IE" dirty="0" smtClean="0"/>
              <a:t>440 Bulls Slaughtered</a:t>
            </a:r>
          </a:p>
          <a:p>
            <a:r>
              <a:rPr lang="en-IE" dirty="0" smtClean="0"/>
              <a:t>Full Data on 240</a:t>
            </a:r>
            <a:endParaRPr lang="en-IE" dirty="0"/>
          </a:p>
        </p:txBody>
      </p:sp>
    </p:spTree>
    <p:extLst>
      <p:ext uri="{BB962C8B-B14F-4D97-AF65-F5344CB8AC3E}">
        <p14:creationId xmlns:p14="http://schemas.microsoft.com/office/powerpoint/2010/main" val="388233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Phase 1-Breeder to Finisher </a:t>
            </a:r>
            <a:endParaRPr lang="en-I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3463321"/>
              </p:ext>
            </p:extLst>
          </p:nvPr>
        </p:nvGraphicFramePr>
        <p:xfrm>
          <a:off x="569343" y="1457865"/>
          <a:ext cx="7867291" cy="4373591"/>
        </p:xfrm>
        <a:graphic>
          <a:graphicData uri="http://schemas.openxmlformats.org/drawingml/2006/table">
            <a:tbl>
              <a:tblPr/>
              <a:tblGrid>
                <a:gridCol w="2340046"/>
                <a:gridCol w="1525472"/>
                <a:gridCol w="1739730"/>
                <a:gridCol w="2262043"/>
              </a:tblGrid>
              <a:tr h="982960">
                <a:tc>
                  <a:txBody>
                    <a:bodyPr/>
                    <a:lstStyle/>
                    <a:p>
                      <a:pPr>
                        <a:spcAft>
                          <a:spcPts val="0"/>
                        </a:spcAft>
                      </a:pPr>
                      <a:r>
                        <a:rPr lang="en-GB" sz="2000" b="1" dirty="0">
                          <a:effectLst/>
                          <a:latin typeface="Times New Roman"/>
                          <a:ea typeface="Times New Roman"/>
                        </a:rPr>
                        <a:t> </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One and Two </a:t>
                      </a:r>
                      <a:r>
                        <a:rPr lang="en-IE" sz="2000" b="1" dirty="0" smtClean="0">
                          <a:effectLst/>
                          <a:latin typeface="Times New Roman"/>
                          <a:ea typeface="Times New Roman"/>
                        </a:rPr>
                        <a:t>Star</a:t>
                      </a:r>
                    </a:p>
                    <a:p>
                      <a:pPr algn="ctr">
                        <a:spcAft>
                          <a:spcPts val="0"/>
                        </a:spcAft>
                      </a:pPr>
                      <a:r>
                        <a:rPr lang="en-IE" sz="2000" b="1" dirty="0" smtClean="0">
                          <a:effectLst/>
                          <a:latin typeface="Times New Roman"/>
                          <a:ea typeface="Times New Roman"/>
                        </a:rPr>
                        <a:t> */**</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IE" sz="2000" b="1" dirty="0">
                          <a:effectLst/>
                          <a:latin typeface="Times New Roman"/>
                          <a:ea typeface="Times New Roman"/>
                        </a:rPr>
                        <a:t>Four and Five Star</a:t>
                      </a:r>
                    </a:p>
                    <a:p>
                      <a:pPr algn="ctr">
                        <a:spcAft>
                          <a:spcPts val="0"/>
                        </a:spcAft>
                      </a:pPr>
                      <a:r>
                        <a:rPr lang="en-IE" sz="2000" b="1" dirty="0" smtClean="0">
                          <a:effectLst/>
                          <a:latin typeface="Times New Roman"/>
                          <a:ea typeface="Times New Roman"/>
                        </a:rPr>
                        <a:t>****/*****</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IE" sz="2000" b="1" dirty="0">
                          <a:effectLst/>
                          <a:latin typeface="Times New Roman"/>
                          <a:ea typeface="Times New Roman"/>
                        </a:rPr>
                        <a:t>Difference</a:t>
                      </a:r>
                    </a:p>
                    <a:p>
                      <a:pPr algn="ctr">
                        <a:spcAft>
                          <a:spcPts val="0"/>
                        </a:spcAft>
                      </a:pPr>
                      <a:r>
                        <a:rPr lang="en-IE" sz="2000" b="1" dirty="0">
                          <a:effectLst/>
                          <a:latin typeface="Times New Roman"/>
                          <a:ea typeface="Times New Roman"/>
                        </a:rPr>
                        <a:t>4,5 Star Vs. 1,2 Star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55308">
                <a:tc>
                  <a:txBody>
                    <a:bodyPr/>
                    <a:lstStyle/>
                    <a:p>
                      <a:pPr>
                        <a:spcAft>
                          <a:spcPts val="0"/>
                        </a:spcAft>
                      </a:pPr>
                      <a:r>
                        <a:rPr lang="en-IE" sz="2000" b="1" dirty="0">
                          <a:effectLst/>
                          <a:latin typeface="Times New Roman"/>
                          <a:ea typeface="Times New Roman"/>
                        </a:rPr>
                        <a:t>Purchase Weight Kgs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444</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441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-3 kgs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076">
                <a:tc>
                  <a:txBody>
                    <a:bodyPr/>
                    <a:lstStyle/>
                    <a:p>
                      <a:pPr>
                        <a:spcAft>
                          <a:spcPts val="0"/>
                        </a:spcAft>
                      </a:pPr>
                      <a:r>
                        <a:rPr lang="en-IE" sz="2000" b="1" dirty="0">
                          <a:effectLst/>
                          <a:latin typeface="Times New Roman"/>
                          <a:ea typeface="Times New Roman"/>
                        </a:rPr>
                        <a:t>Purchase Price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€1,061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€1,077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979">
                <a:tc>
                  <a:txBody>
                    <a:bodyPr/>
                    <a:lstStyle/>
                    <a:p>
                      <a:pPr>
                        <a:spcAft>
                          <a:spcPts val="0"/>
                        </a:spcAft>
                      </a:pPr>
                      <a:r>
                        <a:rPr lang="en-IE" sz="2000" b="1" dirty="0">
                          <a:effectLst/>
                          <a:latin typeface="Times New Roman"/>
                          <a:ea typeface="Times New Roman"/>
                        </a:rPr>
                        <a:t>Purchase Price €/kg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2.39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2.44</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effectLst/>
                          <a:latin typeface="Times New Roman"/>
                          <a:ea typeface="Times New Roman"/>
                        </a:rPr>
                        <a:t>+5 cent/kg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308">
                <a:tc>
                  <a:txBody>
                    <a:bodyPr/>
                    <a:lstStyle/>
                    <a:p>
                      <a:pPr>
                        <a:spcAft>
                          <a:spcPts val="0"/>
                        </a:spcAft>
                      </a:pPr>
                      <a:r>
                        <a:rPr lang="en-GB" sz="2000" b="1" dirty="0">
                          <a:effectLst/>
                          <a:latin typeface="Times New Roman"/>
                          <a:ea typeface="Times New Roman"/>
                        </a:rPr>
                        <a:t>Age at Purchase-days</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371</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333</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solidFill>
                            <a:srgbClr val="FF0000"/>
                          </a:solidFill>
                          <a:effectLst/>
                          <a:latin typeface="Times New Roman"/>
                          <a:ea typeface="Times New Roman"/>
                        </a:rPr>
                        <a:t>-38 Days</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2960">
                <a:tc>
                  <a:txBody>
                    <a:bodyPr/>
                    <a:lstStyle/>
                    <a:p>
                      <a:pPr>
                        <a:spcAft>
                          <a:spcPts val="0"/>
                        </a:spcAft>
                      </a:pPr>
                      <a:r>
                        <a:rPr lang="en-GB" sz="2000" b="1" dirty="0">
                          <a:effectLst/>
                          <a:latin typeface="Times New Roman"/>
                          <a:ea typeface="Times New Roman"/>
                        </a:rPr>
                        <a:t>Daily </a:t>
                      </a:r>
                      <a:r>
                        <a:rPr lang="en-GB" sz="2000" b="1" dirty="0" smtClean="0">
                          <a:effectLst/>
                          <a:latin typeface="Times New Roman"/>
                          <a:ea typeface="Times New Roman"/>
                        </a:rPr>
                        <a:t>live weight </a:t>
                      </a:r>
                      <a:r>
                        <a:rPr lang="en-GB" sz="2000" b="1" dirty="0">
                          <a:effectLst/>
                          <a:latin typeface="Times New Roman"/>
                          <a:ea typeface="Times New Roman"/>
                        </a:rPr>
                        <a:t>gain to purchase kg/day</a:t>
                      </a:r>
                      <a:endParaRPr lang="en-IE" sz="20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1.08</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000" b="1" dirty="0">
                          <a:effectLst/>
                          <a:latin typeface="Times New Roman"/>
                          <a:ea typeface="Times New Roman"/>
                        </a:rPr>
                        <a:t>1.20</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000" b="1" dirty="0">
                          <a:solidFill>
                            <a:srgbClr val="FF0000"/>
                          </a:solidFill>
                          <a:effectLst/>
                          <a:latin typeface="Times New Roman"/>
                          <a:ea typeface="Times New Roman"/>
                        </a:rPr>
                        <a:t>+ 0.12 (11%)</a:t>
                      </a:r>
                      <a:endParaRPr lang="en-IE" sz="20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3"/>
          </p:nvPr>
        </p:nvSpPr>
        <p:spPr/>
        <p:txBody>
          <a:bodyPr/>
          <a:lstStyle/>
          <a:p>
            <a:r>
              <a:rPr lang="en-US" dirty="0" smtClean="0"/>
              <a:t>Teagasc Presentation Footer</a:t>
            </a:r>
            <a:endParaRPr lang="en-US" dirty="0"/>
          </a:p>
        </p:txBody>
      </p:sp>
      <p:sp>
        <p:nvSpPr>
          <p:cNvPr id="5" name="Slide Number Placeholder 4"/>
          <p:cNvSpPr>
            <a:spLocks noGrp="1"/>
          </p:cNvSpPr>
          <p:nvPr>
            <p:ph type="sldNum" sz="quarter" idx="4"/>
          </p:nvPr>
        </p:nvSpPr>
        <p:spPr/>
        <p:txBody>
          <a:bodyPr/>
          <a:lstStyle/>
          <a:p>
            <a:fld id="{34368562-B963-D14D-B6B0-C53B94E906B8}" type="slidenum">
              <a:rPr lang="en-US" smtClean="0"/>
              <a:pPr/>
              <a:t>8</a:t>
            </a:fld>
            <a:endParaRPr lang="en-US" dirty="0"/>
          </a:p>
        </p:txBody>
      </p:sp>
      <p:sp>
        <p:nvSpPr>
          <p:cNvPr id="7" name="Oval 6"/>
          <p:cNvSpPr/>
          <p:nvPr/>
        </p:nvSpPr>
        <p:spPr>
          <a:xfrm>
            <a:off x="2872596" y="4080294"/>
            <a:ext cx="5546785" cy="1751163"/>
          </a:xfrm>
          <a:prstGeom prst="ellipse">
            <a:avLst/>
          </a:prstGeom>
          <a:solidFill>
            <a:srgbClr val="66FFCC">
              <a:alpha val="2862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25465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Phase 2-Finishing Farm</a:t>
            </a:r>
            <a:endParaRPr lang="en-I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9468987"/>
              </p:ext>
            </p:extLst>
          </p:nvPr>
        </p:nvGraphicFramePr>
        <p:xfrm>
          <a:off x="673333" y="1768730"/>
          <a:ext cx="7116320" cy="4037824"/>
        </p:xfrm>
        <a:graphic>
          <a:graphicData uri="http://schemas.openxmlformats.org/drawingml/2006/table">
            <a:tbl>
              <a:tblPr/>
              <a:tblGrid>
                <a:gridCol w="1886044"/>
                <a:gridCol w="1443511"/>
                <a:gridCol w="1646257"/>
                <a:gridCol w="2140508"/>
              </a:tblGrid>
              <a:tr h="1111744">
                <a:tc>
                  <a:txBody>
                    <a:bodyPr/>
                    <a:lstStyle/>
                    <a:p>
                      <a:pPr>
                        <a:spcAft>
                          <a:spcPts val="0"/>
                        </a:spcAft>
                      </a:pPr>
                      <a:r>
                        <a:rPr lang="en-GB" sz="2400" b="1" dirty="0">
                          <a:effectLst/>
                          <a:latin typeface="Times New Roman"/>
                          <a:ea typeface="Times New Roman"/>
                        </a:rPr>
                        <a:t> </a:t>
                      </a:r>
                      <a:endParaRPr lang="en-IE" sz="24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400" b="1" dirty="0">
                          <a:effectLst/>
                          <a:latin typeface="Times New Roman"/>
                          <a:ea typeface="Times New Roman"/>
                        </a:rPr>
                        <a:t>One and Two Star     </a:t>
                      </a:r>
                      <a:endParaRPr lang="en-IE" sz="2400" b="1" dirty="0" smtClean="0">
                        <a:effectLst/>
                        <a:latin typeface="Times New Roman"/>
                        <a:ea typeface="Times New Roman"/>
                      </a:endParaRPr>
                    </a:p>
                    <a:p>
                      <a:pPr algn="ctr">
                        <a:spcAft>
                          <a:spcPts val="0"/>
                        </a:spcAft>
                      </a:pPr>
                      <a:r>
                        <a:rPr lang="en-IE" sz="2400" b="1" dirty="0" smtClean="0">
                          <a:effectLst/>
                          <a:latin typeface="Times New Roman"/>
                          <a:ea typeface="Times New Roman"/>
                        </a:rPr>
                        <a:t>*/**</a:t>
                      </a:r>
                      <a:endParaRPr lang="en-IE" sz="24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IE" sz="2400" b="1" dirty="0">
                          <a:effectLst/>
                          <a:latin typeface="Times New Roman"/>
                          <a:ea typeface="Times New Roman"/>
                        </a:rPr>
                        <a:t>Four and Five Star</a:t>
                      </a:r>
                    </a:p>
                    <a:p>
                      <a:pPr algn="ctr">
                        <a:spcAft>
                          <a:spcPts val="0"/>
                        </a:spcAft>
                      </a:pPr>
                      <a:r>
                        <a:rPr lang="en-IE" sz="2400" b="1" dirty="0" smtClean="0">
                          <a:effectLst/>
                          <a:latin typeface="Times New Roman"/>
                          <a:ea typeface="Times New Roman"/>
                        </a:rPr>
                        <a:t>****/*****</a:t>
                      </a:r>
                      <a:endParaRPr lang="en-IE" sz="24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IE" sz="2400" b="1" dirty="0">
                          <a:effectLst/>
                          <a:latin typeface="Times New Roman"/>
                          <a:ea typeface="Times New Roman"/>
                        </a:rPr>
                        <a:t>Difference</a:t>
                      </a:r>
                    </a:p>
                    <a:p>
                      <a:pPr algn="ctr">
                        <a:spcAft>
                          <a:spcPts val="0"/>
                        </a:spcAft>
                      </a:pPr>
                      <a:r>
                        <a:rPr lang="en-IE" sz="2400" b="1" dirty="0">
                          <a:effectLst/>
                          <a:latin typeface="Times New Roman"/>
                          <a:ea typeface="Times New Roman"/>
                        </a:rPr>
                        <a:t>4,5 Star </a:t>
                      </a:r>
                      <a:r>
                        <a:rPr lang="en-IE" sz="2400" b="1" dirty="0" smtClean="0">
                          <a:effectLst/>
                          <a:latin typeface="Times New Roman"/>
                          <a:ea typeface="Times New Roman"/>
                        </a:rPr>
                        <a:t>Vs. </a:t>
                      </a:r>
                      <a:r>
                        <a:rPr lang="en-IE" sz="2400" b="1" dirty="0">
                          <a:effectLst/>
                          <a:latin typeface="Times New Roman"/>
                          <a:ea typeface="Times New Roman"/>
                        </a:rPr>
                        <a:t>1,2 Star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11383">
                <a:tc>
                  <a:txBody>
                    <a:bodyPr/>
                    <a:lstStyle/>
                    <a:p>
                      <a:pPr>
                        <a:spcAft>
                          <a:spcPts val="0"/>
                        </a:spcAft>
                      </a:pPr>
                      <a:r>
                        <a:rPr lang="en-GB" sz="2400" b="1" dirty="0">
                          <a:effectLst/>
                          <a:latin typeface="Times New Roman"/>
                          <a:ea typeface="Times New Roman"/>
                        </a:rPr>
                        <a:t>Carcass weight kg</a:t>
                      </a:r>
                      <a:endParaRPr lang="en-IE" sz="24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400" b="1" dirty="0">
                          <a:effectLst/>
                          <a:latin typeface="Times New Roman"/>
                          <a:ea typeface="Times New Roman"/>
                        </a:rPr>
                        <a:t>383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effectLst/>
                          <a:latin typeface="Times New Roman"/>
                          <a:ea typeface="Times New Roman"/>
                        </a:rPr>
                        <a:t>426</a:t>
                      </a:r>
                      <a:endParaRPr lang="en-IE" sz="24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400" b="1" dirty="0">
                          <a:effectLst/>
                          <a:latin typeface="Times New Roman"/>
                          <a:ea typeface="Times New Roman"/>
                        </a:rPr>
                        <a:t>+43kg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163">
                <a:tc>
                  <a:txBody>
                    <a:bodyPr/>
                    <a:lstStyle/>
                    <a:p>
                      <a:pPr>
                        <a:spcAft>
                          <a:spcPts val="0"/>
                        </a:spcAft>
                      </a:pPr>
                      <a:r>
                        <a:rPr lang="en-GB" sz="2400" b="1" dirty="0">
                          <a:effectLst/>
                          <a:latin typeface="Times New Roman"/>
                          <a:ea typeface="Times New Roman"/>
                        </a:rPr>
                        <a:t>Age at Slaughter days</a:t>
                      </a:r>
                      <a:endParaRPr lang="en-IE" sz="24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effectLst/>
                          <a:latin typeface="Times New Roman"/>
                          <a:ea typeface="Times New Roman"/>
                        </a:rPr>
                        <a:t>581</a:t>
                      </a:r>
                      <a:endParaRPr lang="en-IE" sz="24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effectLst/>
                          <a:latin typeface="Times New Roman"/>
                          <a:ea typeface="Times New Roman"/>
                        </a:rPr>
                        <a:t>559</a:t>
                      </a:r>
                      <a:endParaRPr lang="en-IE" sz="24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400" b="1" dirty="0">
                          <a:solidFill>
                            <a:srgbClr val="FF0000"/>
                          </a:solidFill>
                          <a:effectLst/>
                          <a:latin typeface="Times New Roman"/>
                          <a:ea typeface="Times New Roman"/>
                        </a:rPr>
                        <a:t>-22 Days</a:t>
                      </a:r>
                      <a:endParaRPr lang="en-IE" sz="24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858">
                <a:tc>
                  <a:txBody>
                    <a:bodyPr/>
                    <a:lstStyle/>
                    <a:p>
                      <a:pPr>
                        <a:spcAft>
                          <a:spcPts val="0"/>
                        </a:spcAft>
                      </a:pPr>
                      <a:r>
                        <a:rPr lang="en-GB" sz="2400" b="1" dirty="0" smtClean="0">
                          <a:effectLst/>
                          <a:latin typeface="Times New Roman"/>
                          <a:ea typeface="Times New Roman"/>
                        </a:rPr>
                        <a:t>Lifetime</a:t>
                      </a:r>
                      <a:r>
                        <a:rPr lang="en-GB" sz="2400" b="1" baseline="0" dirty="0" smtClean="0">
                          <a:effectLst/>
                          <a:latin typeface="Times New Roman"/>
                          <a:ea typeface="Times New Roman"/>
                        </a:rPr>
                        <a:t> Carcass gain/day</a:t>
                      </a:r>
                      <a:endParaRPr lang="en-IE" sz="2400" b="1"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effectLst/>
                          <a:latin typeface="Times New Roman"/>
                          <a:ea typeface="Times New Roman"/>
                        </a:rPr>
                        <a:t>0.62</a:t>
                      </a:r>
                      <a:endParaRPr lang="en-IE" sz="24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400" b="1" dirty="0">
                          <a:effectLst/>
                          <a:latin typeface="Times New Roman"/>
                          <a:ea typeface="Times New Roman"/>
                        </a:rPr>
                        <a:t>0.72</a:t>
                      </a:r>
                      <a:endParaRPr lang="en-IE" sz="24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IE" sz="2400" b="1" dirty="0">
                          <a:solidFill>
                            <a:srgbClr val="FF0000"/>
                          </a:solidFill>
                          <a:effectLst/>
                          <a:latin typeface="Times New Roman"/>
                          <a:ea typeface="Times New Roman"/>
                        </a:rPr>
                        <a:t>+16%</a:t>
                      </a:r>
                      <a:endParaRPr lang="en-IE" sz="2400" b="1"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3"/>
          </p:nvPr>
        </p:nvSpPr>
        <p:spPr/>
        <p:txBody>
          <a:bodyPr/>
          <a:lstStyle/>
          <a:p>
            <a:r>
              <a:rPr lang="en-US" dirty="0" smtClean="0"/>
              <a:t>Teagasc Presentation Footer</a:t>
            </a:r>
            <a:endParaRPr lang="en-US" dirty="0"/>
          </a:p>
        </p:txBody>
      </p:sp>
      <p:sp>
        <p:nvSpPr>
          <p:cNvPr id="5" name="Slide Number Placeholder 4"/>
          <p:cNvSpPr>
            <a:spLocks noGrp="1"/>
          </p:cNvSpPr>
          <p:nvPr>
            <p:ph type="sldNum" sz="quarter" idx="4"/>
          </p:nvPr>
        </p:nvSpPr>
        <p:spPr/>
        <p:txBody>
          <a:bodyPr/>
          <a:lstStyle/>
          <a:p>
            <a:fld id="{34368562-B963-D14D-B6B0-C53B94E906B8}" type="slidenum">
              <a:rPr lang="en-US" smtClean="0"/>
              <a:pPr/>
              <a:t>9</a:t>
            </a:fld>
            <a:endParaRPr lang="en-US" dirty="0"/>
          </a:p>
        </p:txBody>
      </p:sp>
      <p:sp>
        <p:nvSpPr>
          <p:cNvPr id="12" name="Oval 11"/>
          <p:cNvSpPr/>
          <p:nvPr/>
        </p:nvSpPr>
        <p:spPr>
          <a:xfrm>
            <a:off x="6150947" y="3048024"/>
            <a:ext cx="1173193" cy="54346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13" name="Oval 12"/>
          <p:cNvSpPr/>
          <p:nvPr/>
        </p:nvSpPr>
        <p:spPr>
          <a:xfrm>
            <a:off x="5985165" y="3890356"/>
            <a:ext cx="1338976" cy="66632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4903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Teagasc PPT option 3">
  <a:themeElements>
    <a:clrScheme name="Teagasc">
      <a:dk1>
        <a:sysClr val="windowText" lastClr="000000"/>
      </a:dk1>
      <a:lt1>
        <a:sysClr val="window" lastClr="FFFFFF"/>
      </a:lt1>
      <a:dk2>
        <a:srgbClr val="007944"/>
      </a:dk2>
      <a:lt2>
        <a:srgbClr val="EEECE1"/>
      </a:lt2>
      <a:accent1>
        <a:srgbClr val="359828"/>
      </a:accent1>
      <a:accent2>
        <a:srgbClr val="AFC124"/>
      </a:accent2>
      <a:accent3>
        <a:srgbClr val="D2612C"/>
      </a:accent3>
      <a:accent4>
        <a:srgbClr val="9D0F1E"/>
      </a:accent4>
      <a:accent5>
        <a:srgbClr val="583213"/>
      </a:accent5>
      <a:accent6>
        <a:srgbClr val="8F692F"/>
      </a:accent6>
      <a:hlink>
        <a:srgbClr val="D2612C"/>
      </a:hlink>
      <a:folHlink>
        <a:srgbClr val="E9E7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Teagasc">
      <a:dk1>
        <a:sysClr val="windowText" lastClr="000000"/>
      </a:dk1>
      <a:lt1>
        <a:sysClr val="window" lastClr="FFFFFF"/>
      </a:lt1>
      <a:dk2>
        <a:srgbClr val="007944"/>
      </a:dk2>
      <a:lt2>
        <a:srgbClr val="EEECE1"/>
      </a:lt2>
      <a:accent1>
        <a:srgbClr val="359828"/>
      </a:accent1>
      <a:accent2>
        <a:srgbClr val="AFC124"/>
      </a:accent2>
      <a:accent3>
        <a:srgbClr val="D2612C"/>
      </a:accent3>
      <a:accent4>
        <a:srgbClr val="9D0F1E"/>
      </a:accent4>
      <a:accent5>
        <a:srgbClr val="583213"/>
      </a:accent5>
      <a:accent6>
        <a:srgbClr val="8F692F"/>
      </a:accent6>
      <a:hlink>
        <a:srgbClr val="D2612C"/>
      </a:hlink>
      <a:folHlink>
        <a:srgbClr val="E9E7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Teagasc PPT option 3.pot</Template>
  <TotalTime>1256</TotalTime>
  <Words>2705</Words>
  <Application>Microsoft Office PowerPoint</Application>
  <PresentationFormat>On-screen Show (4:3)</PresentationFormat>
  <Paragraphs>317</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Teagasc PPT option 3</vt:lpstr>
      <vt:lpstr>1_Office Theme</vt:lpstr>
      <vt:lpstr>The Terminal Index-driving profits  in a finishing system ? Christy Watson Teagasc </vt:lpstr>
      <vt:lpstr>Beef Breeding Programme ?</vt:lpstr>
      <vt:lpstr>Farmers-Suckler,Store,Finishers</vt:lpstr>
      <vt:lpstr>The Most Profitable Animal </vt:lpstr>
      <vt:lpstr>ICBF Terminal index</vt:lpstr>
      <vt:lpstr>Terminal Index-Make up </vt:lpstr>
      <vt:lpstr>Beef Finisher</vt:lpstr>
      <vt:lpstr>Phase 1-Breeder to Finisher </vt:lpstr>
      <vt:lpstr>Phase 2-Finishing Farm</vt:lpstr>
      <vt:lpstr>Animal performance-€€€€€€ </vt:lpstr>
      <vt:lpstr>ICBF-Terminal Index</vt:lpstr>
      <vt:lpstr>PowerPoint Presentation</vt:lpstr>
    </vt:vector>
  </TitlesOfParts>
  <Company>Principle - Design Consultants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dc:creator>
  <cp:lastModifiedBy>Christy Watson</cp:lastModifiedBy>
  <cp:revision>148</cp:revision>
  <cp:lastPrinted>2017-06-20T13:54:48Z</cp:lastPrinted>
  <dcterms:created xsi:type="dcterms:W3CDTF">2012-01-19T13:12:49Z</dcterms:created>
  <dcterms:modified xsi:type="dcterms:W3CDTF">2017-06-30T15:17:29Z</dcterms:modified>
</cp:coreProperties>
</file>