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87" r:id="rId3"/>
    <p:sldId id="300" r:id="rId4"/>
    <p:sldId id="298" r:id="rId5"/>
    <p:sldId id="321" r:id="rId6"/>
    <p:sldId id="288" r:id="rId7"/>
    <p:sldId id="301" r:id="rId8"/>
    <p:sldId id="303" r:id="rId9"/>
    <p:sldId id="305" r:id="rId10"/>
    <p:sldId id="306" r:id="rId11"/>
    <p:sldId id="285" r:id="rId12"/>
    <p:sldId id="309" r:id="rId13"/>
    <p:sldId id="308" r:id="rId14"/>
    <p:sldId id="307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</p:sldIdLst>
  <p:sldSz cx="9144000" cy="5143500" type="screen16x9"/>
  <p:notesSz cx="6858000" cy="9144000"/>
  <p:embeddedFontLst>
    <p:embeddedFont>
      <p:font typeface="Interstate-RegularCondensed" panose="02000506000000000000" pitchFamily="2" charset="0"/>
      <p:regular r:id="rId28"/>
    </p:embeddedFont>
    <p:embeddedFont>
      <p:font typeface="Gill Sans MT" panose="020B0604020202020204" charset="0"/>
      <p:regular r:id="rId29"/>
      <p:bold r:id="rId30"/>
      <p:italic r:id="rId31"/>
      <p:boldItalic r:id="rId32"/>
    </p:embeddedFont>
    <p:embeddedFont>
      <p:font typeface="Interstate-BlackCompressed" panose="02000A03000000000000" pitchFamily="2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8" autoAdjust="0"/>
    <p:restoredTop sz="94660"/>
  </p:normalViewPr>
  <p:slideViewPr>
    <p:cSldViewPr>
      <p:cViewPr varScale="1">
        <p:scale>
          <a:sx n="93" d="100"/>
          <a:sy n="93" d="100"/>
        </p:scale>
        <p:origin x="68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F998-8BE4-42BD-998E-30D06CCB972D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AAA8B-2BE1-4F52-81C2-862A6004F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Research and best practice ignored</a:t>
            </a:r>
          </a:p>
          <a:p>
            <a:r>
              <a:rPr lang="en-IE" dirty="0" smtClean="0"/>
              <a:t>2yo calving practices without hesitation across the globe – the norm in North America</a:t>
            </a:r>
          </a:p>
          <a:p>
            <a:r>
              <a:rPr lang="en-IE" dirty="0" smtClean="0"/>
              <a:t>Calving spread all</a:t>
            </a:r>
            <a:r>
              <a:rPr lang="en-IE" baseline="0" dirty="0" smtClean="0"/>
              <a:t> over the place, animal should calve on birthday like clockwork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5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Vast majority not correct – stunt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9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Focus on winters – assuming grass optimized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90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Heifers calf</a:t>
            </a:r>
            <a:br>
              <a:rPr lang="en-IE" dirty="0" smtClean="0"/>
            </a:br>
            <a:r>
              <a:rPr lang="en-IE" dirty="0" smtClean="0"/>
              <a:t>fruits</a:t>
            </a:r>
            <a:r>
              <a:rPr lang="en-IE" baseline="0" dirty="0" smtClean="0"/>
              <a:t> of my high replacement index bull selection don’t come into being until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Cows losing a month every year</a:t>
            </a:r>
            <a:br>
              <a:rPr lang="en-IE" dirty="0" smtClean="0"/>
            </a:br>
            <a:r>
              <a:rPr lang="en-IE" dirty="0" smtClean="0"/>
              <a:t>2/10</a:t>
            </a:r>
            <a:r>
              <a:rPr lang="en-IE" baseline="0" dirty="0" smtClean="0"/>
              <a:t> cows now calf</a:t>
            </a:r>
            <a:br>
              <a:rPr lang="en-IE" baseline="0" dirty="0" smtClean="0"/>
            </a:br>
            <a:r>
              <a:rPr lang="en-IE" baseline="0" dirty="0" smtClean="0"/>
              <a:t>10% passengers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4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Forgone weaning weight,</a:t>
            </a:r>
            <a:r>
              <a:rPr lang="en-IE" baseline="0" dirty="0" smtClean="0"/>
              <a:t> unnecessary extra feed costs. €2.20</a:t>
            </a:r>
          </a:p>
          <a:p>
            <a:r>
              <a:rPr lang="en-IE" baseline="0" dirty="0" smtClean="0"/>
              <a:t>Modest profit of €150 less, cow feed costs and less carcases to spread fixed costs over</a:t>
            </a:r>
            <a:br>
              <a:rPr lang="en-IE" baseline="0" dirty="0" smtClean="0"/>
            </a:br>
            <a:endParaRPr lang="en-IE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90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20 minutes</a:t>
            </a:r>
            <a:r>
              <a:rPr lang="en-IE" baseline="0" dirty="0" smtClean="0"/>
              <a:t> for </a:t>
            </a:r>
            <a:r>
              <a:rPr lang="en-IE" baseline="0" dirty="0" err="1" smtClean="0"/>
              <a:t>suckler</a:t>
            </a:r>
            <a:r>
              <a:rPr lang="en-IE" baseline="0" dirty="0" smtClean="0"/>
              <a:t> calf to get in enough colostrum – couple pulls not enough</a:t>
            </a:r>
          </a:p>
          <a:p>
            <a:r>
              <a:rPr lang="en-IE" baseline="0" dirty="0" smtClean="0"/>
              <a:t>18 cows 20-cow herd 365 2 year over average over 400 days</a:t>
            </a:r>
          </a:p>
          <a:p>
            <a:endParaRPr lang="en-IE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64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This</a:t>
            </a:r>
            <a:r>
              <a:rPr lang="en-IE" baseline="0" dirty="0" smtClean="0"/>
              <a:t> is a question that is consistently on the mind of everyone in this room…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9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Sterling</a:t>
            </a:r>
            <a:r>
              <a:rPr lang="en-IE" baseline="0" dirty="0" smtClean="0"/>
              <a:t> forecast to weaken against the euro in 2017….</a:t>
            </a:r>
          </a:p>
          <a:p>
            <a:r>
              <a:rPr lang="en-IE" baseline="0" dirty="0" smtClean="0"/>
              <a:t>Manufacturing beef in </a:t>
            </a:r>
            <a:r>
              <a:rPr lang="en-IE" baseline="0" dirty="0" err="1" smtClean="0"/>
              <a:t>asia</a:t>
            </a:r>
            <a:r>
              <a:rPr lang="en-IE" baseline="0" dirty="0" smtClean="0"/>
              <a:t> and elsewhere</a:t>
            </a:r>
          </a:p>
          <a:p>
            <a:r>
              <a:rPr lang="en-IE" dirty="0" smtClean="0"/>
              <a:t>Speculation/forecast</a:t>
            </a:r>
            <a:r>
              <a:rPr lang="en-IE" baseline="0" dirty="0" smtClean="0"/>
              <a:t> is an exercise in futility.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Published</a:t>
            </a:r>
            <a:r>
              <a:rPr lang="en-IE" baseline="0" dirty="0" smtClean="0"/>
              <a:t> in paper…back then €150</a:t>
            </a:r>
            <a:br>
              <a:rPr lang="en-IE" baseline="0" dirty="0" smtClean="0"/>
            </a:br>
            <a:r>
              <a:rPr lang="en-IE" baseline="0" dirty="0" smtClean="0"/>
              <a:t>Adam gave me nice surprise when he said he’d submitted paper on our behalf as 500 and I was presenting it – we’ll give it a go, no pressure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4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Where we can find more money by embracing</a:t>
            </a:r>
            <a:r>
              <a:rPr lang="en-IE" baseline="0" dirty="0" smtClean="0"/>
              <a:t> best practice around</a:t>
            </a:r>
          </a:p>
          <a:p>
            <a:r>
              <a:rPr lang="en-IE" dirty="0" smtClean="0"/>
              <a:t>Grassland – Mike Egan touch</a:t>
            </a:r>
            <a:r>
              <a:rPr lang="en-IE" baseline="0" dirty="0" smtClean="0"/>
              <a:t> on it in more detail</a:t>
            </a:r>
          </a:p>
          <a:p>
            <a:r>
              <a:rPr lang="en-IE" baseline="0" dirty="0" smtClean="0"/>
              <a:t>Calving cattle younger</a:t>
            </a:r>
          </a:p>
          <a:p>
            <a:r>
              <a:rPr lang="en-IE" baseline="0" dirty="0" smtClean="0"/>
              <a:t>Hitting reproductive </a:t>
            </a:r>
            <a:r>
              <a:rPr lang="en-IE" baseline="0" dirty="0" err="1" smtClean="0"/>
              <a:t>efficicncy</a:t>
            </a:r>
            <a:r>
              <a:rPr lang="en-IE" baseline="0" dirty="0" smtClean="0"/>
              <a:t> targets</a:t>
            </a:r>
          </a:p>
          <a:p>
            <a:r>
              <a:rPr lang="en-IE" baseline="0" dirty="0" smtClean="0"/>
              <a:t>Maximising calf weight gain</a:t>
            </a:r>
          </a:p>
          <a:p>
            <a:r>
              <a:rPr lang="en-IE" baseline="0" dirty="0" smtClean="0"/>
              <a:t>Offer hints and tips along the way</a:t>
            </a:r>
          </a:p>
          <a:p>
            <a:r>
              <a:rPr lang="en-IE" baseline="0" dirty="0" smtClean="0"/>
              <a:t>Very much an appetite </a:t>
            </a:r>
            <a:r>
              <a:rPr lang="en-IE" baseline="0" dirty="0" err="1" smtClean="0"/>
              <a:t>whetter</a:t>
            </a:r>
            <a:r>
              <a:rPr lang="en-IE" baseline="0" dirty="0" smtClean="0"/>
              <a:t> for more in depth presentations to follow!</a:t>
            </a:r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5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 tonne realistic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0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Don’t mean stud fencing,</a:t>
            </a:r>
            <a:r>
              <a:rPr lang="en-IE" baseline="0" dirty="0" smtClean="0"/>
              <a:t> even permanent fencing – reels and pigtails. Split </a:t>
            </a:r>
            <a:r>
              <a:rPr lang="en-IE" baseline="0" dirty="0" err="1" smtClean="0"/>
              <a:t>split</a:t>
            </a:r>
            <a:r>
              <a:rPr lang="en-IE" baseline="0" dirty="0" smtClean="0"/>
              <a:t> and split again. So much power, so much control over your farm as a grass producing asset.</a:t>
            </a:r>
            <a:br>
              <a:rPr lang="en-IE" baseline="0" dirty="0" smtClean="0"/>
            </a:br>
            <a:r>
              <a:rPr lang="en-IE" baseline="0" dirty="0" smtClean="0"/>
              <a:t>Cattle will get used to it and your eyes will be opened to what you can achieve as a grassland farmer very quickly. </a:t>
            </a:r>
            <a:r>
              <a:rPr lang="en-IE" baseline="0" dirty="0" err="1" smtClean="0"/>
              <a:t>Stanleys</a:t>
            </a:r>
            <a:r>
              <a:rPr lang="en-IE" baseline="0" dirty="0" smtClean="0"/>
              <a:t> in Tipperary.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5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Come and talk to myself,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adam</a:t>
            </a:r>
            <a:r>
              <a:rPr lang="en-IE" baseline="0" dirty="0" smtClean="0"/>
              <a:t>, Mike or Bernard after and we can get you going on measuring the farm with no big investment in equipment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AAA8B-2BE1-4F52-81C2-862A6004FC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8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601725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4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Interstate-RegularCondensed" charset="0"/>
                <a:ea typeface="Interstate-RegularCondensed" charset="0"/>
                <a:cs typeface="Interstate-RegularCondensed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>
            <a:lvl1pPr>
              <a:defRPr>
                <a:solidFill>
                  <a:srgbClr val="C6242A"/>
                </a:solidFill>
              </a:defRPr>
            </a:lvl1pPr>
          </a:lstStyle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>
            <a:solidFill>
              <a:srgbClr val="C6242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006169" y="3381620"/>
            <a:ext cx="1298418" cy="58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599230"/>
            <a:ext cx="4509353" cy="349412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4" y="599231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1"/>
            <a:ext cx="5871623" cy="3494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1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6512" y="3030855"/>
            <a:ext cx="2619272" cy="2328337"/>
          </a:xfrm>
          <a:effectLst>
            <a:outerShdw blurRad="431800" dist="266700" dir="7140000" sx="24000" sy="24000" algn="ctr" rotWithShape="0">
              <a:srgbClr val="000000">
                <a:alpha val="91000"/>
              </a:srgbClr>
            </a:outerShdw>
          </a:effectLst>
        </p:spPr>
        <p:txBody>
          <a:bodyPr>
            <a:noAutofit/>
          </a:bodyPr>
          <a:lstStyle>
            <a:lvl1pPr>
              <a:lnSpc>
                <a:spcPct val="60000"/>
              </a:lnSpc>
              <a:spcBef>
                <a:spcPts val="0"/>
              </a:spcBef>
              <a:defRPr sz="16600" baseline="0">
                <a:solidFill>
                  <a:schemeClr val="bg1"/>
                </a:solidFill>
                <a:latin typeface="Interstate-BlackCompressed" charset="0"/>
                <a:ea typeface="Interstate-BlackCompressed" charset="0"/>
                <a:cs typeface="Interstate-BlackCompressed" charset="0"/>
              </a:defRPr>
            </a:lvl1pPr>
          </a:lstStyle>
          <a:p>
            <a:r>
              <a:rPr lang="en-US" dirty="0" smtClean="0"/>
              <a:t>46%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1581150"/>
            <a:ext cx="7202456" cy="1600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2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2pPr>
            <a:lvl3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3pPr>
            <a:lvl4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4pPr>
            <a:lvl5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>
            <a:solidFill>
              <a:srgbClr val="C6242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408063" y="4225989"/>
            <a:ext cx="896523" cy="40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Interstate-RegularCondensed" charset="0"/>
                <a:ea typeface="Interstate-RegularCondensed" charset="0"/>
                <a:cs typeface="Interstate-RegularCondensed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80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6785365" y="3614344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8"/>
            <a:ext cx="7204226" cy="7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60"/>
            <a:ext cx="3483864" cy="2586446"/>
          </a:xfrm>
        </p:spPr>
        <p:txBody>
          <a:bodyPr/>
          <a:lstStyle>
            <a:lvl2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2pPr>
            <a:lvl3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3pPr>
            <a:lvl4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4pPr>
            <a:lvl5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>
            <a:lvl2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2pPr>
            <a:lvl3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3pPr>
            <a:lvl4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4pPr>
            <a:lvl5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4"/>
            <a:ext cx="7205746" cy="792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3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3"/>
            <a:ext cx="3483864" cy="1983343"/>
          </a:xfrm>
        </p:spPr>
        <p:txBody>
          <a:bodyPr/>
          <a:lstStyle>
            <a:lvl2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2pPr>
            <a:lvl3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3pPr>
            <a:lvl4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4pPr>
            <a:lvl5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>
            <a:lvl2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2pPr>
            <a:lvl3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3pPr>
            <a:lvl4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4pPr>
            <a:lvl5pPr>
              <a:defRPr>
                <a:latin typeface="Interstate-RegularCondensed" charset="0"/>
                <a:ea typeface="Interstate-RegularCondensed" charset="0"/>
                <a:cs typeface="Interstate-RegularCondense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3651" r="8328" b="13651"/>
          <a:stretch/>
        </p:blipFill>
        <p:spPr>
          <a:xfrm>
            <a:off x="7516905" y="4099760"/>
            <a:ext cx="787681" cy="35421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1391" y="2629707"/>
            <a:ext cx="2846070" cy="150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0924" y="2787774"/>
            <a:ext cx="2630956" cy="1253290"/>
          </a:xfrm>
        </p:spPr>
        <p:txBody>
          <a:bodyPr anchor="b">
            <a:noAutofit/>
          </a:bodyPr>
          <a:lstStyle>
            <a:lvl1pPr algn="l">
              <a:defRPr sz="9600">
                <a:solidFill>
                  <a:schemeClr val="bg1"/>
                </a:solidFill>
                <a:latin typeface="Interstate-BlackCompressed" panose="02000A03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48014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1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0"/>
                <a:lumOff val="100000"/>
              </a:schemeClr>
            </a:gs>
            <a:gs pos="99000">
              <a:schemeClr val="bg2">
                <a:lumMod val="0"/>
                <a:lumOff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1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800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Interstate-RegularCondensed" charset="0"/>
                <a:ea typeface="Interstate-RegularCondensed" charset="0"/>
                <a:cs typeface="Interstate-RegularCondensed" charset="0"/>
              </a:defRPr>
            </a:lvl1pPr>
          </a:lstStyle>
          <a:p>
            <a:fld id="{E50F34ED-6645-4A37-A2CB-162EA49DBE7D}" type="datetimeFigureOut">
              <a:rPr lang="en-IE" smtClean="0"/>
              <a:pPr/>
              <a:t>29/06/2017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5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Interstate-RegularCondensed" charset="0"/>
                <a:ea typeface="Interstate-RegularCondensed" charset="0"/>
                <a:cs typeface="Interstate-RegularCondensed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rgbClr val="C6242A"/>
                </a:solidFill>
                <a:latin typeface="Interstate-BlackCompressed" charset="0"/>
                <a:ea typeface="Interstate-BlackCompressed" charset="0"/>
                <a:cs typeface="Interstate-BlackCompressed" charset="0"/>
              </a:defRPr>
            </a:lvl1pPr>
          </a:lstStyle>
          <a:p>
            <a:fld id="{31C8EC1A-90E8-41CE-979B-CD0BD831AAD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0" y="4961966"/>
            <a:ext cx="9144000" cy="181535"/>
          </a:xfrm>
          <a:prstGeom prst="rect">
            <a:avLst/>
          </a:prstGeom>
          <a:solidFill>
            <a:srgbClr val="1A1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70" r:id="rId11"/>
    <p:sldLayoutId id="2147483671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C6242A"/>
          </a:solidFill>
          <a:effectLst/>
          <a:latin typeface="Coranto 2" charset="0"/>
          <a:ea typeface="Coranto 2" charset="0"/>
          <a:cs typeface="Coranto 2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rgbClr val="C6242A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effectLst/>
          <a:latin typeface="Coranto 2" charset="0"/>
          <a:ea typeface="Coranto 2" charset="0"/>
          <a:cs typeface="Coranto 2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 cap="none" baseline="0">
          <a:solidFill>
            <a:schemeClr val="tx1"/>
          </a:solidFill>
          <a:effectLst/>
          <a:latin typeface="Coranto 2" charset="0"/>
          <a:ea typeface="Coranto 2" charset="0"/>
          <a:cs typeface="Coranto 2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effectLst/>
          <a:latin typeface="Coranto 2" charset="0"/>
          <a:ea typeface="Coranto 2" charset="0"/>
          <a:cs typeface="Coranto 2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0" i="0" kern="1200" cap="none" baseline="0">
          <a:solidFill>
            <a:schemeClr val="tx1"/>
          </a:solidFill>
          <a:effectLst/>
          <a:latin typeface="Coranto 2" charset="0"/>
          <a:ea typeface="Coranto 2" charset="0"/>
          <a:cs typeface="Coranto 2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effectLst/>
          <a:latin typeface="Coranto 2" charset="0"/>
          <a:ea typeface="Coranto 2" charset="0"/>
          <a:cs typeface="Coranto 2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€500/cow challenge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4"/>
            <a:ext cx="6477804" cy="1651538"/>
          </a:xfrm>
        </p:spPr>
        <p:txBody>
          <a:bodyPr>
            <a:normAutofit/>
          </a:bodyPr>
          <a:lstStyle/>
          <a:p>
            <a:r>
              <a:rPr lang="en-IE" dirty="0" smtClean="0"/>
              <a:t>IGA Beef conference and Farm walk, </a:t>
            </a:r>
            <a:r>
              <a:rPr lang="en-IE" dirty="0" err="1" smtClean="0"/>
              <a:t>meath</a:t>
            </a:r>
            <a:r>
              <a:rPr lang="en-IE" dirty="0" smtClean="0"/>
              <a:t> </a:t>
            </a:r>
          </a:p>
          <a:p>
            <a:r>
              <a:rPr lang="en-IE" dirty="0" smtClean="0"/>
              <a:t>21 June 2017</a:t>
            </a:r>
            <a:endParaRPr lang="en-IE" sz="1050" dirty="0" smtClean="0"/>
          </a:p>
          <a:p>
            <a:endParaRPr lang="en-IE" sz="1050" dirty="0"/>
          </a:p>
          <a:p>
            <a:pPr algn="r"/>
            <a:r>
              <a:rPr lang="en-IE" sz="1050" dirty="0" smtClean="0"/>
              <a:t>Ciaran Lenehan </a:t>
            </a:r>
          </a:p>
          <a:p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Grassland – how? </a:t>
            </a:r>
            <a:r>
              <a:rPr lang="en-IE" sz="1600" dirty="0" smtClean="0"/>
              <a:t>Infrastructure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58035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smtClean="0"/>
              <a:t>More paddocks: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More </a:t>
            </a:r>
            <a:r>
              <a:rPr lang="en-IE" dirty="0" err="1" smtClean="0">
                <a:latin typeface="Coranto 2" panose="02000503070000020003" pitchFamily="50" charset="0"/>
              </a:rPr>
              <a:t>grazings</a:t>
            </a:r>
            <a:endParaRPr lang="en-IE" dirty="0" smtClean="0">
              <a:latin typeface="Coranto 2" panose="02000503070000020003" pitchFamily="50" charset="0"/>
            </a:endParaRP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More stock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More gain from grass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/>
              <a:t>Consider relative cost of feed</a:t>
            </a:r>
          </a:p>
          <a:p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3638"/>
            <a:ext cx="2520280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" y="132706"/>
            <a:ext cx="7416824" cy="47334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27432" y="2512799"/>
            <a:ext cx="1854207" cy="13572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5" name="Oval 4"/>
          <p:cNvSpPr/>
          <p:nvPr/>
        </p:nvSpPr>
        <p:spPr>
          <a:xfrm>
            <a:off x="3462014" y="1438132"/>
            <a:ext cx="1141051" cy="21328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7" name="TextBox 6"/>
          <p:cNvSpPr txBox="1"/>
          <p:nvPr/>
        </p:nvSpPr>
        <p:spPr>
          <a:xfrm>
            <a:off x="1707814" y="2130119"/>
            <a:ext cx="199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Grazed grass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8370" y="402218"/>
            <a:ext cx="5187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Relative feed costs on an energy basis (€/1000 UFV)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534228" y="1049297"/>
            <a:ext cx="199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Silage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4643" y="1253466"/>
            <a:ext cx="199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Concentrate feeds</a:t>
            </a:r>
          </a:p>
        </p:txBody>
      </p:sp>
      <p:sp>
        <p:nvSpPr>
          <p:cNvPr id="6" name="Oval 5"/>
          <p:cNvSpPr/>
          <p:nvPr/>
        </p:nvSpPr>
        <p:spPr>
          <a:xfrm>
            <a:off x="4742123" y="561278"/>
            <a:ext cx="3200616" cy="3331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2" y="1314962"/>
            <a:ext cx="1274586" cy="849724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62" y="2144917"/>
            <a:ext cx="1569780" cy="104652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69" y="2058857"/>
            <a:ext cx="2021421" cy="13476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05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Grassland – how? </a:t>
            </a:r>
            <a:r>
              <a:rPr lang="en-IE" sz="1600" dirty="0" smtClean="0"/>
              <a:t>Measuring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58035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smtClean="0"/>
              <a:t>Think about graph: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“How many tonnes of barley?”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“How many tonnes of grass?”</a:t>
            </a:r>
          </a:p>
          <a:p>
            <a:r>
              <a:rPr lang="en-IE" dirty="0" smtClean="0"/>
              <a:t>Must measure to manage…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100 vs 650</a:t>
            </a:r>
          </a:p>
          <a:p>
            <a:pPr lvl="1"/>
            <a:r>
              <a:rPr lang="en-IE" dirty="0">
                <a:latin typeface="Coranto 2" panose="02000503070000020003" pitchFamily="50" charset="0"/>
              </a:rPr>
              <a:t>x</a:t>
            </a:r>
            <a:r>
              <a:rPr lang="en-IE" dirty="0" smtClean="0">
                <a:latin typeface="Coranto 2" panose="02000503070000020003" pitchFamily="50" charset="0"/>
              </a:rPr>
              <a:t>5 more </a:t>
            </a:r>
            <a:r>
              <a:rPr lang="en-IE" dirty="0" err="1" smtClean="0">
                <a:latin typeface="Coranto 2" panose="02000503070000020003" pitchFamily="50" charset="0"/>
              </a:rPr>
              <a:t>drystock</a:t>
            </a:r>
            <a:r>
              <a:rPr lang="en-IE" dirty="0" smtClean="0">
                <a:latin typeface="Coranto 2" panose="02000503070000020003" pitchFamily="50" charset="0"/>
              </a:rPr>
              <a:t> farmers!!!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12168"/>
            <a:ext cx="342557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Grassland – William </a:t>
            </a:r>
            <a:r>
              <a:rPr lang="en-IE" dirty="0" err="1" smtClean="0"/>
              <a:t>Treacy</a:t>
            </a:r>
            <a:endParaRPr lang="en-IE" sz="16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85" y="1491630"/>
            <a:ext cx="5806790" cy="31486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2965242" cy="1981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780" y="1779662"/>
            <a:ext cx="5400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“The secret has been grass – we are growing and utilising as much of it as we possibly can. I got P, K and lime right, put in more paddocks and drinkers and began measuring grass weekly. This was key.</a:t>
            </a:r>
          </a:p>
          <a:p>
            <a:r>
              <a:rPr lang="en-IE" dirty="0">
                <a:solidFill>
                  <a:srgbClr val="0070C0"/>
                </a:solidFill>
              </a:rPr>
              <a:t>“Of course I was sceptical of what the (BETTER farm) team was telling me I could achieve, but measuring gave me peace of mind that I could in fact feed these extra mouths they were calling </a:t>
            </a:r>
            <a:r>
              <a:rPr lang="en-IE" dirty="0" smtClean="0">
                <a:solidFill>
                  <a:srgbClr val="0070C0"/>
                </a:solidFill>
              </a:rPr>
              <a:t>for.”</a:t>
            </a:r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Heifer calving age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latin typeface="Coranto 2" panose="02000503070000020003" pitchFamily="50" charset="0"/>
              </a:rPr>
              <a:t>Average Irish heifer 31.5 months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Tells us: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Research </a:t>
            </a:r>
            <a:endParaRPr lang="en-IE" dirty="0">
              <a:latin typeface="Coranto 2" panose="02000503070000020003" pitchFamily="50" charset="0"/>
            </a:endParaRP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Calving spread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Assume defined calving spread – 24 versus 36 months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40ha farm, 170kg N/ha, 2yo steer and heifer beef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€84/cow</a:t>
            </a:r>
          </a:p>
          <a:p>
            <a:pPr lvl="1"/>
            <a:endParaRPr lang="en-IE" dirty="0">
              <a:latin typeface="Coranto 2" panose="02000503070000020003" pitchFamily="50" charset="0"/>
            </a:endParaRPr>
          </a:p>
          <a:p>
            <a:pPr lvl="1"/>
            <a:endParaRPr lang="en-IE" dirty="0" smtClean="0">
              <a:latin typeface="Coranto 2" panose="02000503070000020003" pitchFamily="50" charset="0"/>
            </a:endParaRPr>
          </a:p>
          <a:p>
            <a:endParaRPr lang="en-IE" dirty="0" smtClean="0">
              <a:latin typeface="Coranto 2" panose="0200050307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40" y="771550"/>
            <a:ext cx="2818868" cy="21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Two year-old calving – How?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Coranto 2" panose="02000503070000020003" pitchFamily="50" charset="0"/>
              </a:rPr>
              <a:t>Sire selection – &lt;5% calving</a:t>
            </a:r>
          </a:p>
          <a:p>
            <a:pPr lvl="1"/>
            <a:r>
              <a:rPr lang="en-IE" u="sng" dirty="0" smtClean="0">
                <a:latin typeface="Coranto 2" panose="02000503070000020003" pitchFamily="50" charset="0"/>
              </a:rPr>
              <a:t>high reliability</a:t>
            </a:r>
            <a:r>
              <a:rPr lang="en-IE" dirty="0" smtClean="0">
                <a:latin typeface="Coranto 2" panose="02000503070000020003" pitchFamily="50" charset="0"/>
              </a:rPr>
              <a:t> – stock bull?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AI an option? Sync? Tightness?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Weight? </a:t>
            </a:r>
            <a:endParaRPr lang="en-IE" dirty="0">
              <a:latin typeface="Coranto 2" panose="02000503070000020003" pitchFamily="50" charset="0"/>
            </a:endParaRP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“stunt” – mature weight 5/6 old!!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Feeding and management – we have full control</a:t>
            </a:r>
            <a:endParaRPr lang="en-IE" dirty="0">
              <a:latin typeface="Coranto 2" panose="0200050307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47367"/>
            <a:ext cx="3174566" cy="21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Two year-old calving – How?</a:t>
            </a:r>
            <a:endParaRPr lang="en-IE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C:\Users\clenehan\Documents\IGA PICS\2801FJ1_37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02"/>
            <a:ext cx="8064896" cy="38164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779912" y="3003798"/>
            <a:ext cx="1296144" cy="14401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7115647" y="2936156"/>
            <a:ext cx="1368152" cy="15121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915816" y="105958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320kg</a:t>
            </a:r>
            <a:endParaRPr lang="en-I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55552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530kg</a:t>
            </a:r>
            <a:endParaRPr lang="en-IE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47864" y="1511800"/>
            <a:ext cx="0" cy="735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08304" y="996854"/>
            <a:ext cx="0" cy="735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6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Two year-old calving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Coranto 2" panose="02000503070000020003" pitchFamily="50" charset="0"/>
              </a:rPr>
              <a:t>Pick bull June 2017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3yo calving – end 2021 weans?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“Established cow” – 3/4 lactation?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Bulls we picked 7 years ago…</a:t>
            </a:r>
          </a:p>
          <a:p>
            <a:r>
              <a:rPr lang="en-IE" dirty="0">
                <a:latin typeface="Coranto 2" panose="02000503070000020003" pitchFamily="50" charset="0"/>
              </a:rPr>
              <a:t>V</a:t>
            </a:r>
            <a:r>
              <a:rPr lang="en-IE" dirty="0" smtClean="0">
                <a:latin typeface="Coranto 2" panose="02000503070000020003" pitchFamily="50" charset="0"/>
              </a:rPr>
              <a:t>olcanic ash and Chilean miners</a:t>
            </a:r>
            <a:endParaRPr lang="en-IE" dirty="0">
              <a:latin typeface="Coranto 2" panose="0200050307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3317565" cy="2211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34" y="123478"/>
            <a:ext cx="4080062" cy="46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Reproductive efficiency</a:t>
            </a:r>
            <a:endParaRPr lang="en-IE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75676"/>
              </p:ext>
            </p:extLst>
          </p:nvPr>
        </p:nvGraphicFramePr>
        <p:xfrm>
          <a:off x="900113" y="1563688"/>
          <a:ext cx="72024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829"/>
                <a:gridCol w="2400829"/>
                <a:gridCol w="2400829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Average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Targets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Calving</a:t>
                      </a:r>
                      <a:r>
                        <a:rPr lang="en-IE" baseline="0" dirty="0" smtClean="0"/>
                        <a:t> interval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399 days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365 days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Mortality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6.4%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&lt;5%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Calves/cow/year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0.82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0.95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Females not calved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9%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0%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076056" y="2139702"/>
            <a:ext cx="50405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6056" y="2499742"/>
            <a:ext cx="50405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76056" y="2859782"/>
            <a:ext cx="50405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6056" y="3219822"/>
            <a:ext cx="50405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Reproductive efficiency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Coranto 2" panose="02000503070000020003" pitchFamily="50" charset="0"/>
              </a:rPr>
              <a:t>Back to our 40ha farm…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Calving interval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399 to 365 days = </a:t>
            </a:r>
            <a:r>
              <a:rPr lang="en-IE" b="1" dirty="0" smtClean="0">
                <a:solidFill>
                  <a:srgbClr val="FF0000"/>
                </a:solidFill>
                <a:latin typeface="Coranto 2" panose="02000503070000020003" pitchFamily="50" charset="0"/>
              </a:rPr>
              <a:t>€75/c0w</a:t>
            </a:r>
          </a:p>
          <a:p>
            <a:r>
              <a:rPr lang="en-IE" dirty="0" smtClean="0">
                <a:latin typeface="Coranto 2" panose="02000503070000020003" pitchFamily="50" charset="0"/>
              </a:rPr>
              <a:t>Mortality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6.4% to 4% = </a:t>
            </a:r>
            <a:r>
              <a:rPr lang="en-IE" b="1" dirty="0" smtClean="0">
                <a:solidFill>
                  <a:srgbClr val="FF0000"/>
                </a:solidFill>
                <a:latin typeface="Coranto 2" panose="02000503070000020003" pitchFamily="50" charset="0"/>
              </a:rPr>
              <a:t>€21/cow</a:t>
            </a:r>
          </a:p>
          <a:p>
            <a:pPr lvl="1"/>
            <a:endParaRPr lang="en-IE" dirty="0" smtClean="0">
              <a:latin typeface="Coranto 2" panose="0200050307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0" y="1563638"/>
            <a:ext cx="396563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19622"/>
            <a:ext cx="3816424" cy="3168352"/>
          </a:xfrm>
        </p:spPr>
        <p:txBody>
          <a:bodyPr>
            <a:normAutofit fontScale="90000"/>
          </a:bodyPr>
          <a:lstStyle/>
          <a:p>
            <a:pPr>
              <a:buClr>
                <a:schemeClr val="bg1"/>
              </a:buClr>
            </a:pPr>
            <a:r>
              <a:rPr lang="en-IE" dirty="0" smtClean="0"/>
              <a:t>Beef price - What does the future hold?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770"/>
          <a:stretch/>
        </p:blipFill>
        <p:spPr>
          <a:xfrm>
            <a:off x="4788024" y="1419622"/>
            <a:ext cx="3816424" cy="23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Reproductive efficiency – how?</a:t>
            </a:r>
            <a:endParaRPr lang="en-IE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684" y="1511800"/>
            <a:ext cx="7587771" cy="300416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IE" dirty="0" smtClean="0"/>
              <a:t>ICBF </a:t>
            </a:r>
            <a:r>
              <a:rPr lang="en-IE" dirty="0" err="1">
                <a:solidFill>
                  <a:srgbClr val="FF0000"/>
                </a:solidFill>
              </a:rPr>
              <a:t>Herdplus</a:t>
            </a:r>
            <a:r>
              <a:rPr lang="en-IE" dirty="0">
                <a:solidFill>
                  <a:srgbClr val="FF0000"/>
                </a:solidFill>
              </a:rPr>
              <a:t> calving report</a:t>
            </a:r>
            <a:r>
              <a:rPr lang="en-IE" dirty="0"/>
              <a:t>. </a:t>
            </a:r>
            <a:r>
              <a:rPr lang="en-IE" dirty="0" smtClean="0"/>
              <a:t>What’s </a:t>
            </a:r>
            <a:r>
              <a:rPr lang="en-IE" dirty="0"/>
              <a:t>calving interval</a:t>
            </a:r>
            <a:r>
              <a:rPr lang="en-IE" dirty="0" smtClean="0"/>
              <a:t>? </a:t>
            </a:r>
            <a:endParaRPr lang="en-IE" dirty="0"/>
          </a:p>
          <a:p>
            <a:pPr lvl="0"/>
            <a:r>
              <a:rPr lang="en-IE" dirty="0" smtClean="0"/>
              <a:t>Cows </a:t>
            </a:r>
            <a:r>
              <a:rPr lang="en-IE" dirty="0"/>
              <a:t>that took a </a:t>
            </a:r>
            <a:r>
              <a:rPr lang="en-IE" dirty="0">
                <a:solidFill>
                  <a:srgbClr val="FF0000"/>
                </a:solidFill>
              </a:rPr>
              <a:t>year out</a:t>
            </a:r>
            <a:r>
              <a:rPr lang="en-IE" dirty="0"/>
              <a:t> and weren’t culled, i.e. “females not calved in period”? W</a:t>
            </a:r>
            <a:r>
              <a:rPr lang="en-IE" dirty="0" smtClean="0"/>
              <a:t>hy</a:t>
            </a:r>
            <a:r>
              <a:rPr lang="en-IE" dirty="0"/>
              <a:t>? </a:t>
            </a:r>
            <a:endParaRPr lang="en-IE" dirty="0" smtClean="0"/>
          </a:p>
          <a:p>
            <a:pPr lvl="0"/>
            <a:r>
              <a:rPr lang="en-IE" dirty="0" smtClean="0"/>
              <a:t>Consider </a:t>
            </a:r>
            <a:r>
              <a:rPr lang="en-IE" dirty="0"/>
              <a:t>a </a:t>
            </a:r>
            <a:r>
              <a:rPr lang="en-IE" dirty="0">
                <a:solidFill>
                  <a:srgbClr val="FF0000"/>
                </a:solidFill>
              </a:rPr>
              <a:t>pre-breeding scan</a:t>
            </a:r>
            <a:r>
              <a:rPr lang="en-IE" dirty="0"/>
              <a:t>, or </a:t>
            </a:r>
            <a:r>
              <a:rPr lang="en-IE" dirty="0" smtClean="0"/>
              <a:t>mid-breeding </a:t>
            </a:r>
            <a:r>
              <a:rPr lang="en-IE" dirty="0"/>
              <a:t>season on any cows that haven’t shown heat 50-55 days post-calving.</a:t>
            </a:r>
          </a:p>
          <a:p>
            <a:pPr lvl="0"/>
            <a:r>
              <a:rPr lang="en-IE" dirty="0">
                <a:solidFill>
                  <a:srgbClr val="FF0000"/>
                </a:solidFill>
              </a:rPr>
              <a:t>M</a:t>
            </a:r>
            <a:r>
              <a:rPr lang="en-IE" dirty="0" smtClean="0">
                <a:solidFill>
                  <a:srgbClr val="FF0000"/>
                </a:solidFill>
              </a:rPr>
              <a:t>ortality</a:t>
            </a:r>
            <a:r>
              <a:rPr lang="en-IE" dirty="0" smtClean="0"/>
              <a:t> high </a:t>
            </a:r>
            <a:r>
              <a:rPr lang="en-IE" dirty="0"/>
              <a:t>in </a:t>
            </a:r>
            <a:r>
              <a:rPr lang="en-IE" dirty="0" smtClean="0"/>
              <a:t>2017? up </a:t>
            </a:r>
            <a:r>
              <a:rPr lang="en-IE" dirty="0"/>
              <a:t>pre-</a:t>
            </a:r>
            <a:r>
              <a:rPr lang="en-IE" dirty="0" err="1"/>
              <a:t>calver</a:t>
            </a: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mineral</a:t>
            </a:r>
            <a:r>
              <a:rPr lang="en-IE" dirty="0"/>
              <a:t> dosage and evaluate whether all cows are getting enough in restricted feeding situations.</a:t>
            </a:r>
          </a:p>
          <a:p>
            <a:pPr lvl="0"/>
            <a:r>
              <a:rPr lang="en-IE" dirty="0"/>
              <a:t>Ensure every calf receives </a:t>
            </a:r>
            <a:r>
              <a:rPr lang="en-IE" dirty="0">
                <a:solidFill>
                  <a:srgbClr val="FF0000"/>
                </a:solidFill>
              </a:rPr>
              <a:t>colostrum</a:t>
            </a:r>
            <a:r>
              <a:rPr lang="en-IE" dirty="0"/>
              <a:t> in the hours post-calving.</a:t>
            </a:r>
          </a:p>
          <a:p>
            <a:pPr lvl="0"/>
            <a:r>
              <a:rPr lang="en-IE" dirty="0"/>
              <a:t>Where calves can’t get out, be liberal with </a:t>
            </a:r>
            <a:r>
              <a:rPr lang="en-IE" dirty="0" smtClean="0">
                <a:solidFill>
                  <a:srgbClr val="FF0000"/>
                </a:solidFill>
              </a:rPr>
              <a:t>straw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Weight gain</a:t>
            </a:r>
            <a:endParaRPr lang="en-IE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684" y="1511800"/>
            <a:ext cx="7587771" cy="3004166"/>
          </a:xfrm>
        </p:spPr>
        <p:txBody>
          <a:bodyPr>
            <a:normAutofit/>
          </a:bodyPr>
          <a:lstStyle/>
          <a:p>
            <a:pPr lvl="0"/>
            <a:r>
              <a:rPr lang="en-IE" dirty="0" smtClean="0"/>
              <a:t>North America – weaning ratio for culling</a:t>
            </a:r>
          </a:p>
          <a:p>
            <a:pPr lvl="0"/>
            <a:r>
              <a:rPr lang="en-IE" dirty="0" smtClean="0"/>
              <a:t>Milk = 66% of calf’s weight gain pre-weaning</a:t>
            </a:r>
          </a:p>
          <a:p>
            <a:pPr lvl="0"/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81359"/>
              </p:ext>
            </p:extLst>
          </p:nvPr>
        </p:nvGraphicFramePr>
        <p:xfrm>
          <a:off x="611559" y="603392"/>
          <a:ext cx="7679582" cy="37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372"/>
                <a:gridCol w="2293823"/>
                <a:gridCol w="2612387"/>
              </a:tblGrid>
              <a:tr h="3745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Table 1: Cow milking-ability affects heifer growth on Meath farm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Cow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137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300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Replacement index. 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€85 (4-star)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€77 (4-star)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Cow sire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HKG (SIM)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IS4 (SIM)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Calf sire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LGL (CH)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LGL (CH)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Daughter milk index (reliability)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4.9kg (41%)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9.6kg (58%)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Calf DOB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31/3/16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3/4/16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8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Daily weight gain to 10 Jan’ 2017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1.14kg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1.33kg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196922" y="2408481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5388738" y="2355643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3153365" y="3477163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5503292" y="3477163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19044"/>
              </p:ext>
            </p:extLst>
          </p:nvPr>
        </p:nvGraphicFramePr>
        <p:xfrm>
          <a:off x="703371" y="603389"/>
          <a:ext cx="7587770" cy="378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215"/>
                <a:gridCol w="2266400"/>
                <a:gridCol w="2581155"/>
              </a:tblGrid>
              <a:tr h="37453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Table 2: Cow milking-ability affects bull growth on Meath farm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Cow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271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344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Replacement index. 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€43 (2-star)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€117 (5-star)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Cow sire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HKG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HKG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Calf sire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OZS (LM)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OZS (LM)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8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Daughter milk index (reliability)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3.3kg (61%)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7.5kg (59%)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Calf DOB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23/3/16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18/3/16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8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Daily weight gain to 10 Jan’ 2017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1.33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1.42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3243514" y="2336593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5507905" y="2296613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3196921" y="3468656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5459736" y="3459791"/>
            <a:ext cx="1174835" cy="653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85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Reproductive efficiency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/>
          </a:bodyPr>
          <a:lstStyle/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Average of 140g difference in daily calf growth rate on this farm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Sell live?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€2.60 x 34kg live weight @ 8 months</a:t>
            </a:r>
          </a:p>
          <a:p>
            <a:pPr lvl="1"/>
            <a:r>
              <a:rPr lang="en-IE" sz="2000" b="1" dirty="0" smtClean="0">
                <a:solidFill>
                  <a:srgbClr val="FF0000"/>
                </a:solidFill>
                <a:latin typeface="Coranto 2" panose="02000503070000020003" pitchFamily="50" charset="0"/>
              </a:rPr>
              <a:t>€89/cow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Lesson – rep. index enough?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11710"/>
            <a:ext cx="2921521" cy="19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lenehan\Desktop\500 pwe cow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8932" r="9433" b="10451"/>
          <a:stretch/>
        </p:blipFill>
        <p:spPr bwMode="auto">
          <a:xfrm>
            <a:off x="1547664" y="195486"/>
            <a:ext cx="5642882" cy="464207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5" y="699542"/>
            <a:ext cx="1620180" cy="108012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054936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€186/cow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08" y="775338"/>
            <a:ext cx="1783485" cy="118899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6030" y="1576680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€89/cow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5726"/>
            <a:ext cx="1499860" cy="157699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0292" y="2957874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€21/cow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013" y="4139454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€21/cow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0114" r="19272" b="19086"/>
          <a:stretch/>
        </p:blipFill>
        <p:spPr>
          <a:xfrm>
            <a:off x="3706970" y="3507854"/>
            <a:ext cx="1059920" cy="11414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4712" y="3921586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€75/cow</a:t>
            </a:r>
            <a:endParaRPr lang="en-IE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8" y="2232724"/>
            <a:ext cx="1268455" cy="1450300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0282" y="3047982"/>
            <a:ext cx="17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€84/cow</a:t>
            </a:r>
            <a:endParaRPr lang="en-IE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686083"/>
            <a:ext cx="5169954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8800" b="1" dirty="0" smtClean="0">
                <a:solidFill>
                  <a:schemeClr val="bg1"/>
                </a:solidFill>
              </a:rPr>
              <a:t>€455/cow</a:t>
            </a:r>
            <a:endParaRPr lang="en-IE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8" grpId="0"/>
      <p:bldP spid="12" grpId="0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The verdict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202456" cy="278814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Four areas = €455/cow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More scope: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Health? 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Nutrition?</a:t>
            </a:r>
          </a:p>
          <a:p>
            <a:pPr lvl="1"/>
            <a:r>
              <a:rPr lang="en-IE" sz="2000" dirty="0" smtClean="0">
                <a:latin typeface="Coranto 2" panose="02000503070000020003" pitchFamily="50" charset="0"/>
              </a:rPr>
              <a:t>Forage quality?</a:t>
            </a:r>
          </a:p>
          <a:p>
            <a:r>
              <a:rPr lang="en-IE" sz="2200" dirty="0" smtClean="0">
                <a:latin typeface="Coranto 2" panose="02000503070000020003" pitchFamily="50" charset="0"/>
              </a:rPr>
              <a:t>2015 vs 2016 beef prices = €75/carcase</a:t>
            </a:r>
          </a:p>
          <a:p>
            <a:r>
              <a:rPr lang="en-IE" sz="2200" dirty="0" smtClean="0">
                <a:latin typeface="Coranto 2" panose="02000503070000020003" pitchFamily="50" charset="0"/>
              </a:rPr>
              <a:t>Again… </a:t>
            </a:r>
          </a:p>
          <a:p>
            <a:pPr marL="0" indent="0">
              <a:buNone/>
            </a:pPr>
            <a:r>
              <a:rPr lang="en-IE" sz="2200" dirty="0" smtClean="0">
                <a:latin typeface="Coranto 2" panose="02000503070000020003" pitchFamily="50" charset="0"/>
              </a:rPr>
              <a:t>think </a:t>
            </a:r>
            <a:r>
              <a:rPr lang="en-IE" sz="2200" b="1" dirty="0" smtClean="0">
                <a:solidFill>
                  <a:srgbClr val="FF0000"/>
                </a:solidFill>
                <a:latin typeface="Coranto 2" panose="02000503070000020003" pitchFamily="50" charset="0"/>
              </a:rPr>
              <a:t>POTENTIAL</a:t>
            </a:r>
            <a:r>
              <a:rPr lang="en-IE" sz="2200" dirty="0">
                <a:latin typeface="Coranto 2" panose="02000503070000020003" pitchFamily="50" charset="0"/>
              </a:rPr>
              <a:t>! </a:t>
            </a:r>
            <a:endParaRPr lang="en-IE" sz="2200" dirty="0" smtClean="0">
              <a:latin typeface="Coranto 2" panose="02000503070000020003" pitchFamily="50" charset="0"/>
            </a:endParaRPr>
          </a:p>
          <a:p>
            <a:r>
              <a:rPr lang="en-IE" sz="2200" dirty="0" smtClean="0">
                <a:latin typeface="Coranto 2" panose="02000503070000020003" pitchFamily="50" charset="0"/>
              </a:rPr>
              <a:t>Find </a:t>
            </a:r>
            <a:r>
              <a:rPr lang="en-IE" sz="2200" dirty="0">
                <a:latin typeface="Coranto 2" panose="02000503070000020003" pitchFamily="50" charset="0"/>
              </a:rPr>
              <a:t>€250/cow </a:t>
            </a:r>
            <a:r>
              <a:rPr lang="en-IE" sz="2200" dirty="0" smtClean="0">
                <a:latin typeface="Calibri" panose="020F0502020204030204" pitchFamily="34" charset="0"/>
              </a:rPr>
              <a:t>→</a:t>
            </a:r>
            <a:r>
              <a:rPr lang="en-IE" sz="2200" dirty="0" smtClean="0">
                <a:latin typeface="Coranto 2" panose="02000503070000020003" pitchFamily="50" charset="0"/>
              </a:rPr>
              <a:t> </a:t>
            </a:r>
            <a:r>
              <a:rPr lang="en-IE" sz="2200" dirty="0">
                <a:latin typeface="Coranto 2" panose="02000503070000020003" pitchFamily="50" charset="0"/>
              </a:rPr>
              <a:t>40ha, 45 </a:t>
            </a:r>
            <a:r>
              <a:rPr lang="en-IE" sz="2200" dirty="0" smtClean="0">
                <a:latin typeface="Coranto 2" panose="02000503070000020003" pitchFamily="50" charset="0"/>
              </a:rPr>
              <a:t>cows =</a:t>
            </a:r>
          </a:p>
          <a:p>
            <a:endParaRPr lang="en-IE" sz="2200" dirty="0" smtClean="0">
              <a:latin typeface="Coranto 2" panose="02000503070000020003" pitchFamily="50" charset="0"/>
            </a:endParaRPr>
          </a:p>
          <a:p>
            <a:pPr lvl="1"/>
            <a:endParaRPr lang="en-IE" sz="2000" dirty="0" smtClean="0">
              <a:latin typeface="Coranto 2" panose="02000503070000020003" pitchFamily="50" charset="0"/>
            </a:endParaRPr>
          </a:p>
          <a:p>
            <a:pPr lvl="1"/>
            <a:endParaRPr lang="en-IE" sz="2000" dirty="0" smtClean="0">
              <a:latin typeface="Coranto 2" panose="0200050307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89884"/>
            <a:ext cx="3066265" cy="204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7983" y="3723878"/>
            <a:ext cx="457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€4.87/kg </a:t>
            </a:r>
            <a:r>
              <a:rPr lang="en-IE" sz="3200" dirty="0" smtClean="0"/>
              <a:t>steer base price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1524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Thanks for listening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1630"/>
            <a:ext cx="4829733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Rewind the clock</a:t>
            </a:r>
            <a:endParaRPr lang="en-IE" dirty="0"/>
          </a:p>
        </p:txBody>
      </p:sp>
      <p:sp>
        <p:nvSpPr>
          <p:cNvPr id="13" name="Rectangle 12"/>
          <p:cNvSpPr/>
          <p:nvPr/>
        </p:nvSpPr>
        <p:spPr>
          <a:xfrm>
            <a:off x="4644008" y="1923678"/>
            <a:ext cx="1144736" cy="286922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63688" y="1635646"/>
            <a:ext cx="5360645" cy="32670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24643" y="2681069"/>
            <a:ext cx="936104" cy="8950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2017 Forecast – “Irish cattle prices forecast to decline strongly”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1" y="1923678"/>
            <a:ext cx="5472608" cy="3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Rewind the clock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685" y="1511800"/>
            <a:ext cx="7202456" cy="3148182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What’s driving beef price?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Exchange rate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Manufacturing beef in Asia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High pig prices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Australian kill down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USA price high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Brazil rep ruined</a:t>
            </a:r>
          </a:p>
          <a:p>
            <a:pPr lvl="1"/>
            <a:endParaRPr lang="en-IE" dirty="0"/>
          </a:p>
          <a:p>
            <a:r>
              <a:rPr lang="en-IE" dirty="0" smtClean="0"/>
              <a:t>What’s the point?? </a:t>
            </a:r>
          </a:p>
          <a:p>
            <a:pPr lvl="1"/>
            <a:r>
              <a:rPr lang="en-IE" dirty="0" smtClean="0">
                <a:latin typeface="Coranto 2" panose="02000503070000020003" pitchFamily="50" charset="0"/>
              </a:rPr>
              <a:t>Four walls…</a:t>
            </a:r>
          </a:p>
          <a:p>
            <a:pPr lvl="1"/>
            <a:endParaRPr lang="en-I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71" y="1511800"/>
            <a:ext cx="3609345" cy="240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87" y="1275606"/>
            <a:ext cx="4529112" cy="28692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28638" y="1275606"/>
            <a:ext cx="1144736" cy="286922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209078" y="3075806"/>
            <a:ext cx="360040" cy="375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ight Arrow 1"/>
          <p:cNvSpPr/>
          <p:nvPr/>
        </p:nvSpPr>
        <p:spPr>
          <a:xfrm flipH="1">
            <a:off x="4247185" y="1390317"/>
            <a:ext cx="3277142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4901112" y="2326421"/>
            <a:ext cx="291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i="1" dirty="0" smtClean="0">
                <a:solidFill>
                  <a:schemeClr val="bg1"/>
                </a:solidFill>
              </a:rPr>
              <a:t>No control!</a:t>
            </a:r>
            <a:endParaRPr lang="en-IE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19622"/>
            <a:ext cx="3816424" cy="3168352"/>
          </a:xfrm>
        </p:spPr>
        <p:txBody>
          <a:bodyPr>
            <a:normAutofit fontScale="90000"/>
          </a:bodyPr>
          <a:lstStyle/>
          <a:p>
            <a:pPr>
              <a:buClr>
                <a:schemeClr val="bg1"/>
              </a:buClr>
            </a:pPr>
            <a:r>
              <a:rPr lang="en-IE" dirty="0" smtClean="0"/>
              <a:t>Beef price - What does the future hold?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770"/>
          <a:stretch/>
        </p:blipFill>
        <p:spPr>
          <a:xfrm>
            <a:off x="4788024" y="1419622"/>
            <a:ext cx="3816424" cy="2382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94049">
            <a:off x="731373" y="294964"/>
            <a:ext cx="77591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000" b="1" dirty="0" smtClean="0">
                <a:solidFill>
                  <a:srgbClr val="FFFF00"/>
                </a:solidFill>
              </a:rPr>
              <a:t>????????????</a:t>
            </a:r>
            <a:endParaRPr lang="en-IE" sz="1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23678"/>
            <a:ext cx="3245557" cy="21637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685" y="1511800"/>
            <a:ext cx="5211507" cy="258796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Finding an extra €500 net profit per cow</a:t>
            </a:r>
          </a:p>
          <a:p>
            <a:r>
              <a:rPr lang="en-IE" dirty="0" smtClean="0"/>
              <a:t>40ha farm</a:t>
            </a:r>
          </a:p>
          <a:p>
            <a:r>
              <a:rPr lang="en-IE" dirty="0" smtClean="0"/>
              <a:t>Published in </a:t>
            </a:r>
            <a:r>
              <a:rPr lang="en-IE" i="1" dirty="0" smtClean="0"/>
              <a:t>Irish Farmers Journal</a:t>
            </a:r>
            <a:r>
              <a:rPr lang="en-IE" dirty="0" smtClean="0"/>
              <a:t> </a:t>
            </a:r>
          </a:p>
          <a:p>
            <a:r>
              <a:rPr lang="en-IE" dirty="0" smtClean="0"/>
              <a:t>National average levels of technical efficiency</a:t>
            </a:r>
          </a:p>
          <a:p>
            <a:r>
              <a:rPr lang="en-IE" dirty="0" smtClean="0"/>
              <a:t>Very few here - </a:t>
            </a:r>
            <a:r>
              <a:rPr lang="en-IE" b="1" dirty="0" smtClean="0">
                <a:solidFill>
                  <a:srgbClr val="FF0000"/>
                </a:solidFill>
              </a:rPr>
              <a:t>potential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is the €500/cow challenge?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1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is the €500/cow challenge?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Grassland</a:t>
            </a:r>
          </a:p>
          <a:p>
            <a:r>
              <a:rPr lang="en-IE" dirty="0" smtClean="0"/>
              <a:t>Age at first calving</a:t>
            </a:r>
          </a:p>
          <a:p>
            <a:r>
              <a:rPr lang="en-IE" dirty="0" smtClean="0"/>
              <a:t>Reproductive efficiency</a:t>
            </a:r>
          </a:p>
          <a:p>
            <a:r>
              <a:rPr lang="en-IE" dirty="0" smtClean="0"/>
              <a:t>Calf weight gain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11800"/>
            <a:ext cx="3770643" cy="2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Grassland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5" y="1511800"/>
            <a:ext cx="7202456" cy="271613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Every extra 1 tonne of grass utilised = +€105 net profit</a:t>
            </a:r>
          </a:p>
          <a:p>
            <a:r>
              <a:rPr lang="en-IE" dirty="0" smtClean="0"/>
              <a:t>Average farm utilising 5-7 tonnes/ha</a:t>
            </a:r>
          </a:p>
          <a:p>
            <a:r>
              <a:rPr lang="en-IE" dirty="0" smtClean="0"/>
              <a:t>Top operators utilising &gt;12t/ha</a:t>
            </a:r>
          </a:p>
          <a:p>
            <a:r>
              <a:rPr lang="en-IE" dirty="0" smtClean="0"/>
              <a:t>BETTER farm = 2t/ha</a:t>
            </a:r>
            <a:endParaRPr lang="en-IE" dirty="0"/>
          </a:p>
          <a:p>
            <a:r>
              <a:rPr lang="en-IE" dirty="0" smtClean="0"/>
              <a:t>Two tonnes = €186/cow</a:t>
            </a:r>
          </a:p>
          <a:p>
            <a:r>
              <a:rPr lang="en-IE" dirty="0" smtClean="0"/>
              <a:t>Equivalent to 0.57c/kg beef price rise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48" y="1995686"/>
            <a:ext cx="3156111" cy="210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1" y="339502"/>
            <a:ext cx="2839677" cy="198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1" y="195486"/>
            <a:ext cx="2708804" cy="4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Grassland – how? </a:t>
            </a:r>
            <a:r>
              <a:rPr lang="en-IE" sz="1600" dirty="0" smtClean="0"/>
              <a:t>Soil health</a:t>
            </a:r>
            <a:endParaRPr lang="en-I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58035"/>
            <a:ext cx="7202456" cy="2788142"/>
          </a:xfrm>
        </p:spPr>
        <p:txBody>
          <a:bodyPr>
            <a:normAutofit/>
          </a:bodyPr>
          <a:lstStyle/>
          <a:p>
            <a:r>
              <a:rPr lang="en-IE" dirty="0" err="1" smtClean="0"/>
              <a:t>Teagasc</a:t>
            </a:r>
            <a:r>
              <a:rPr lang="en-IE" dirty="0" smtClean="0"/>
              <a:t> 2015 - 13,541 samples – 91% deficient </a:t>
            </a:r>
          </a:p>
          <a:p>
            <a:r>
              <a:rPr lang="en-IE" dirty="0" smtClean="0"/>
              <a:t>Consider those soil sampling!!</a:t>
            </a:r>
          </a:p>
          <a:p>
            <a:r>
              <a:rPr lang="en-IE" dirty="0" smtClean="0"/>
              <a:t>pH (lime) – correcting = +10% grass production regardless </a:t>
            </a:r>
          </a:p>
          <a:p>
            <a:r>
              <a:rPr lang="en-IE" dirty="0" smtClean="0"/>
              <a:t>6:1 return on investment over five-year period</a:t>
            </a:r>
          </a:p>
          <a:p>
            <a:r>
              <a:rPr lang="en-IE" dirty="0" smtClean="0"/>
              <a:t>Phosphorus (P) index 3 versus index 1 = 1.5t grass/ha/year</a:t>
            </a:r>
          </a:p>
          <a:p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62650"/>
            <a:ext cx="20522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IFJ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C6242A"/>
      </a:accent1>
      <a:accent2>
        <a:srgbClr val="000000"/>
      </a:accent2>
      <a:accent3>
        <a:srgbClr val="595959"/>
      </a:accent3>
      <a:accent4>
        <a:srgbClr val="82181D"/>
      </a:accent4>
      <a:accent5>
        <a:srgbClr val="BFBFBF"/>
      </a:accent5>
      <a:accent6>
        <a:srgbClr val="A5A5A5"/>
      </a:accent6>
      <a:hlink>
        <a:srgbClr val="7F7F7F"/>
      </a:hlink>
      <a:folHlink>
        <a:srgbClr val="AFA597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zilian Study trip.pptx" id="{B1D3E479-A62D-4E7E-9E8E-5AF9009A7A53}" vid="{ED6D91D9-3CA9-4A74-BF16-3DEBA2C6A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Brazilian Study trip</Template>
  <TotalTime>1359</TotalTime>
  <Words>1216</Words>
  <Application>Microsoft Office PowerPoint</Application>
  <PresentationFormat>On-screen Show (16:9)</PresentationFormat>
  <Paragraphs>236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Interstate-RegularCondensed</vt:lpstr>
      <vt:lpstr>Times New Roman</vt:lpstr>
      <vt:lpstr>Gill Sans MT</vt:lpstr>
      <vt:lpstr>Arial</vt:lpstr>
      <vt:lpstr>Interstate-BlackCompressed</vt:lpstr>
      <vt:lpstr>Calibri</vt:lpstr>
      <vt:lpstr>Coranto 2</vt:lpstr>
      <vt:lpstr>Theme1</vt:lpstr>
      <vt:lpstr>The €500/cow challenge </vt:lpstr>
      <vt:lpstr>Beef price - What does the future hold?     </vt:lpstr>
      <vt:lpstr>Rewind the clock</vt:lpstr>
      <vt:lpstr>Rewind the clock</vt:lpstr>
      <vt:lpstr>Beef price - What does the future hold?     </vt:lpstr>
      <vt:lpstr>What is the €500/cow challenge?</vt:lpstr>
      <vt:lpstr>What is the €500/cow challenge?</vt:lpstr>
      <vt:lpstr>Grassland</vt:lpstr>
      <vt:lpstr>Grassland – how? Soil health</vt:lpstr>
      <vt:lpstr>Grassland – how? Infrastructure</vt:lpstr>
      <vt:lpstr>PowerPoint Presentation</vt:lpstr>
      <vt:lpstr>Grassland – how? Measuring</vt:lpstr>
      <vt:lpstr>Grassland – William Treacy</vt:lpstr>
      <vt:lpstr>Heifer calving age</vt:lpstr>
      <vt:lpstr>Two year-old calving – How?</vt:lpstr>
      <vt:lpstr>Two year-old calving – How?</vt:lpstr>
      <vt:lpstr>Two year-old calving</vt:lpstr>
      <vt:lpstr>Reproductive efficiency</vt:lpstr>
      <vt:lpstr>Reproductive efficiency</vt:lpstr>
      <vt:lpstr>Reproductive efficiency – how?</vt:lpstr>
      <vt:lpstr>Weight gain</vt:lpstr>
      <vt:lpstr>Reproductive efficiency</vt:lpstr>
      <vt:lpstr>PowerPoint Presentation</vt:lpstr>
      <vt:lpstr>The verdict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Study trip</dc:title>
  <dc:creator>Garrett Allen</dc:creator>
  <cp:lastModifiedBy>Ciaran Lenehan</cp:lastModifiedBy>
  <cp:revision>101</cp:revision>
  <dcterms:created xsi:type="dcterms:W3CDTF">2017-02-09T13:31:54Z</dcterms:created>
  <dcterms:modified xsi:type="dcterms:W3CDTF">2017-06-29T17:19:12Z</dcterms:modified>
</cp:coreProperties>
</file>