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88" r:id="rId2"/>
    <p:sldId id="304" r:id="rId3"/>
    <p:sldId id="303" r:id="rId4"/>
    <p:sldId id="312" r:id="rId5"/>
    <p:sldId id="292" r:id="rId6"/>
    <p:sldId id="290" r:id="rId7"/>
    <p:sldId id="293" r:id="rId8"/>
    <p:sldId id="323" r:id="rId9"/>
    <p:sldId id="287" r:id="rId10"/>
    <p:sldId id="328" r:id="rId11"/>
    <p:sldId id="318" r:id="rId12"/>
    <p:sldId id="317" r:id="rId13"/>
    <p:sldId id="329" r:id="rId14"/>
    <p:sldId id="319" r:id="rId15"/>
    <p:sldId id="313" r:id="rId16"/>
    <p:sldId id="321" r:id="rId17"/>
    <p:sldId id="314" r:id="rId18"/>
    <p:sldId id="320" r:id="rId19"/>
    <p:sldId id="315" r:id="rId20"/>
    <p:sldId id="336" r:id="rId21"/>
    <p:sldId id="322" r:id="rId22"/>
    <p:sldId id="316" r:id="rId23"/>
    <p:sldId id="333" r:id="rId24"/>
    <p:sldId id="335" r:id="rId25"/>
    <p:sldId id="308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81" d="100"/>
          <a:sy n="81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 </c:v>
                </c:pt>
                <c:pt idx="2">
                  <c:v>Mar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-3681</c:v>
                </c:pt>
                <c:pt idx="1">
                  <c:v>9134</c:v>
                </c:pt>
                <c:pt idx="2">
                  <c:v>-5890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B-41D9-BBF7-18BBA2EAA8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Budgeted 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Jan</c:v>
                </c:pt>
                <c:pt idx="1">
                  <c:v>Feb </c:v>
                </c:pt>
                <c:pt idx="2">
                  <c:v>Mar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-3440</c:v>
                </c:pt>
                <c:pt idx="1">
                  <c:v>8335</c:v>
                </c:pt>
                <c:pt idx="2">
                  <c:v>-2213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FB-41D9-BBF7-18BBA2EAA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815744"/>
        <c:axId val="70817280"/>
      </c:barChart>
      <c:catAx>
        <c:axId val="7081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817280"/>
        <c:crosses val="autoZero"/>
        <c:auto val="1"/>
        <c:lblAlgn val="ctr"/>
        <c:lblOffset val="100"/>
        <c:noMultiLvlLbl val="0"/>
      </c:catAx>
      <c:valAx>
        <c:axId val="7081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815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B1240-3800-495B-ADBB-5EC7EE9B8929}" type="datetimeFigureOut">
              <a:rPr lang="en-GB" smtClean="0"/>
              <a:pPr/>
              <a:t>14/10/2020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C45CC-454D-4002-A9A9-926BE18679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1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C45CC-454D-4002-A9A9-926BE18679A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86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9C1BC9-5E75-410C-B76E-98B657245657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7863" y="809625"/>
            <a:ext cx="5392737" cy="4046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77848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0337F4-25D0-4A39-BBCC-90BD84C256FB}" type="datetimeFigureOut">
              <a:rPr lang="en-IE" smtClean="0"/>
              <a:pPr/>
              <a:t>14/10/2020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7FE219-246A-40BE-90F7-46233096758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effectLst/>
              </a:rPr>
              <a:t>Financial Management  </a:t>
            </a:r>
            <a:br>
              <a:rPr lang="en-IE" dirty="0">
                <a:effectLst/>
              </a:rPr>
            </a:br>
            <a:r>
              <a:rPr lang="en-IE" dirty="0">
                <a:effectLst/>
              </a:rPr>
              <a:t>a step to achieving your goals </a:t>
            </a:r>
            <a:endParaRPr lang="en-GB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Peter Young </a:t>
            </a:r>
          </a:p>
          <a:p>
            <a:r>
              <a:rPr lang="en-IE" dirty="0"/>
              <a:t>Irish Grassland Association</a:t>
            </a:r>
          </a:p>
          <a:p>
            <a:r>
              <a:rPr lang="en-IE" dirty="0"/>
              <a:t>Beef Conference </a:t>
            </a:r>
          </a:p>
          <a:p>
            <a:r>
              <a:rPr lang="en-IE" dirty="0"/>
              <a:t>27 April 2016</a:t>
            </a:r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512" y="5157192"/>
          <a:ext cx="25146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3" imgW="5006707" imgH="2821038" progId="">
                  <p:embed/>
                </p:oleObj>
              </mc:Choice>
              <mc:Fallback>
                <p:oleObj name="Image" r:id="rId3" imgW="5006707" imgH="2821038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157192"/>
                        <a:ext cx="25146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Z:\Peter Young\Money Mentor\Money Mentor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301208"/>
            <a:ext cx="1258887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74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Cashflow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Trying to get famers to focus on what they have</a:t>
            </a:r>
          </a:p>
          <a:p>
            <a:pPr lvl="1"/>
            <a:r>
              <a:rPr lang="en-IE" dirty="0"/>
              <a:t>What they can control</a:t>
            </a:r>
          </a:p>
          <a:p>
            <a:pPr lvl="1"/>
            <a:r>
              <a:rPr lang="en-IE" dirty="0"/>
              <a:t>Setting their GOALS</a:t>
            </a:r>
          </a:p>
          <a:p>
            <a:r>
              <a:rPr lang="en-IE" dirty="0"/>
              <a:t>Having better control on finances</a:t>
            </a:r>
          </a:p>
          <a:p>
            <a:pPr lvl="1"/>
            <a:r>
              <a:rPr lang="en-IE" dirty="0"/>
              <a:t>Better decisions</a:t>
            </a:r>
          </a:p>
          <a:p>
            <a:pPr lvl="1"/>
            <a:r>
              <a:rPr lang="en-IE" dirty="0"/>
              <a:t>Fewer surprises</a:t>
            </a:r>
          </a:p>
          <a:p>
            <a:pPr lvl="1"/>
            <a:r>
              <a:rPr lang="en-IE" dirty="0"/>
              <a:t>React quicker</a:t>
            </a:r>
          </a:p>
          <a:p>
            <a:pPr lvl="1"/>
            <a:r>
              <a:rPr lang="en-IE" dirty="0"/>
              <a:t>Increases possibility of getting finance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are your goals?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 -	Specific</a:t>
            </a:r>
          </a:p>
          <a:p>
            <a:r>
              <a:rPr lang="en-IE" dirty="0"/>
              <a:t>M – Measurable </a:t>
            </a:r>
          </a:p>
          <a:p>
            <a:r>
              <a:rPr lang="en-IE" dirty="0"/>
              <a:t>A - 	Achievable</a:t>
            </a:r>
          </a:p>
          <a:p>
            <a:r>
              <a:rPr lang="en-IE" dirty="0"/>
              <a:t>R – 	Relevant</a:t>
            </a:r>
          </a:p>
          <a:p>
            <a:r>
              <a:rPr lang="en-IE" dirty="0"/>
              <a:t>T - 	Timely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6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Cashflow</a:t>
            </a:r>
            <a:r>
              <a:rPr lang="en-IE" dirty="0"/>
              <a:t> challenge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Eoin - A mixed sheep and beef farmer. </a:t>
            </a:r>
          </a:p>
          <a:p>
            <a:r>
              <a:rPr lang="en-IE" dirty="0"/>
              <a:t>25 </a:t>
            </a:r>
            <a:r>
              <a:rPr lang="en-IE" dirty="0" err="1"/>
              <a:t>suckler</a:t>
            </a:r>
            <a:r>
              <a:rPr lang="en-IE" dirty="0"/>
              <a:t> cows </a:t>
            </a:r>
          </a:p>
          <a:p>
            <a:r>
              <a:rPr lang="en-IE" dirty="0"/>
              <a:t>150 ewes </a:t>
            </a:r>
          </a:p>
          <a:p>
            <a:r>
              <a:rPr lang="en-IE" dirty="0"/>
              <a:t>100 acres. </a:t>
            </a:r>
          </a:p>
          <a:p>
            <a:r>
              <a:rPr lang="en-IE" dirty="0"/>
              <a:t>Goals </a:t>
            </a:r>
          </a:p>
          <a:p>
            <a:pPr lvl="1"/>
            <a:r>
              <a:rPr lang="en-IE" dirty="0"/>
              <a:t>Remain a full time farmer</a:t>
            </a:r>
          </a:p>
          <a:p>
            <a:pPr lvl="1"/>
            <a:r>
              <a:rPr lang="en-IE" dirty="0"/>
              <a:t>Ensure that the farm makes €20,000 to contribute to the household.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Have two bank accounts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31" y="1935163"/>
            <a:ext cx="63849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Cashflow</a:t>
            </a:r>
            <a:r>
              <a:rPr lang="en-IE" dirty="0"/>
              <a:t> budgeting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Learn the basics </a:t>
            </a:r>
          </a:p>
          <a:p>
            <a:pPr lvl="1"/>
            <a:r>
              <a:rPr lang="en-IE" dirty="0"/>
              <a:t>Cashflow - Not profit </a:t>
            </a:r>
          </a:p>
          <a:p>
            <a:pPr lvl="1"/>
            <a:r>
              <a:rPr lang="en-IE" dirty="0"/>
              <a:t>No two are the same</a:t>
            </a:r>
          </a:p>
          <a:p>
            <a:pPr lvl="1"/>
            <a:r>
              <a:rPr lang="en-IE" dirty="0"/>
              <a:t>Money in and money out of account each month</a:t>
            </a:r>
          </a:p>
          <a:p>
            <a:pPr lvl="2"/>
            <a:r>
              <a:rPr lang="en-IE" dirty="0"/>
              <a:t>How much money at start of month </a:t>
            </a:r>
          </a:p>
          <a:p>
            <a:pPr lvl="2"/>
            <a:r>
              <a:rPr lang="en-IE" dirty="0"/>
              <a:t>What flows in/out</a:t>
            </a:r>
          </a:p>
          <a:p>
            <a:pPr lvl="2"/>
            <a:r>
              <a:rPr lang="en-IE" dirty="0"/>
              <a:t>How much money will be there at end</a:t>
            </a:r>
          </a:p>
        </p:txBody>
      </p:sp>
    </p:spTree>
    <p:extLst>
      <p:ext uri="{BB962C8B-B14F-4D97-AF65-F5344CB8AC3E}">
        <p14:creationId xmlns:p14="http://schemas.microsoft.com/office/powerpoint/2010/main" val="206540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GA Figure 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848872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8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Cashflow</a:t>
            </a:r>
            <a:r>
              <a:rPr lang="en-IE" dirty="0"/>
              <a:t> budgeting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Avoid the excuses</a:t>
            </a:r>
          </a:p>
          <a:p>
            <a:r>
              <a:rPr lang="en-IE" dirty="0"/>
              <a:t>Volatility</a:t>
            </a:r>
          </a:p>
          <a:p>
            <a:pPr lvl="1"/>
            <a:r>
              <a:rPr lang="en-IE" dirty="0"/>
              <a:t>Beef price</a:t>
            </a:r>
          </a:p>
          <a:p>
            <a:pPr lvl="1"/>
            <a:r>
              <a:rPr lang="en-IE" dirty="0"/>
              <a:t>Input price</a:t>
            </a:r>
          </a:p>
          <a:p>
            <a:pPr lvl="1"/>
            <a:r>
              <a:rPr lang="en-IE" dirty="0"/>
              <a:t>Weather </a:t>
            </a:r>
          </a:p>
          <a:p>
            <a:pPr lvl="1"/>
            <a:r>
              <a:rPr lang="en-IE" dirty="0"/>
              <a:t>Interest rates</a:t>
            </a:r>
          </a:p>
          <a:p>
            <a:r>
              <a:rPr lang="en-IE" dirty="0"/>
              <a:t>Will never get it right</a:t>
            </a:r>
          </a:p>
          <a:p>
            <a:pPr lvl="1"/>
            <a:r>
              <a:rPr lang="en-IE" dirty="0"/>
              <a:t>But you will get better  at it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570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GA Table 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-243408"/>
            <a:ext cx="7200800" cy="71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33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Cashflow</a:t>
            </a:r>
            <a:r>
              <a:rPr lang="en-IE" dirty="0"/>
              <a:t> budgeting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Understand your business </a:t>
            </a:r>
          </a:p>
          <a:p>
            <a:pPr lvl="1"/>
            <a:r>
              <a:rPr lang="en-IE" dirty="0"/>
              <a:t>Have to do it yourself </a:t>
            </a:r>
          </a:p>
          <a:p>
            <a:r>
              <a:rPr lang="en-IE" dirty="0"/>
              <a:t>Free</a:t>
            </a:r>
          </a:p>
          <a:p>
            <a:r>
              <a:rPr lang="en-IE" dirty="0"/>
              <a:t>Select your tool</a:t>
            </a:r>
          </a:p>
          <a:p>
            <a:pPr lvl="1"/>
            <a:r>
              <a:rPr lang="en-IE" dirty="0"/>
              <a:t>Pen and paper</a:t>
            </a:r>
          </a:p>
          <a:p>
            <a:pPr lvl="1"/>
            <a:r>
              <a:rPr lang="en-IE" dirty="0" err="1"/>
              <a:t>Exel</a:t>
            </a:r>
            <a:r>
              <a:rPr lang="en-IE" dirty="0"/>
              <a:t> sheet</a:t>
            </a:r>
          </a:p>
          <a:p>
            <a:pPr lvl="1"/>
            <a:r>
              <a:rPr lang="en-IE" dirty="0" err="1"/>
              <a:t>Teagasc</a:t>
            </a:r>
            <a:r>
              <a:rPr lang="en-IE" dirty="0"/>
              <a:t> </a:t>
            </a:r>
            <a:r>
              <a:rPr lang="en-IE" dirty="0" err="1"/>
              <a:t>cashflow</a:t>
            </a:r>
            <a:r>
              <a:rPr lang="en-IE" dirty="0"/>
              <a:t> planner</a:t>
            </a:r>
          </a:p>
          <a:p>
            <a:pPr lvl="1"/>
            <a:r>
              <a:rPr lang="en-IE" dirty="0"/>
              <a:t>Cashminder.ie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472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GA fig 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8964488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8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E" dirty="0"/>
            </a:br>
            <a:r>
              <a:rPr lang="en-IE" dirty="0"/>
              <a:t>What is good business 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The business has an agreed purpose - GOALS</a:t>
            </a:r>
          </a:p>
          <a:p>
            <a:r>
              <a:rPr lang="en-IE" dirty="0"/>
              <a:t>The individuals are skilled at good business</a:t>
            </a:r>
          </a:p>
          <a:p>
            <a:r>
              <a:rPr lang="en-IE" dirty="0"/>
              <a:t>When the business benchmarks its performance</a:t>
            </a:r>
          </a:p>
          <a:p>
            <a:r>
              <a:rPr lang="en-IE" dirty="0"/>
              <a:t>People understand their different roles and responsibility and are accountable to them</a:t>
            </a:r>
          </a:p>
          <a:p>
            <a:r>
              <a:rPr lang="en-IE" dirty="0"/>
              <a:t>There is some degree of formality</a:t>
            </a:r>
          </a:p>
          <a:p>
            <a:r>
              <a:rPr lang="en-IE" dirty="0"/>
              <a:t>When the business structure meets the long term family needs 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117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Cash flow so far this year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Cashflow</a:t>
            </a:r>
            <a:r>
              <a:rPr lang="en-IE" dirty="0"/>
              <a:t> budgeting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Realise how you can manage </a:t>
            </a:r>
            <a:r>
              <a:rPr lang="en-IE" dirty="0" err="1"/>
              <a:t>cashflow</a:t>
            </a:r>
            <a:endParaRPr lang="en-IE" dirty="0"/>
          </a:p>
          <a:p>
            <a:pPr lvl="1"/>
            <a:r>
              <a:rPr lang="en-IE" dirty="0"/>
              <a:t>Cash buffer</a:t>
            </a:r>
          </a:p>
          <a:p>
            <a:pPr lvl="1"/>
            <a:r>
              <a:rPr lang="en-IE" dirty="0"/>
              <a:t>Sale of stock </a:t>
            </a:r>
          </a:p>
          <a:p>
            <a:pPr lvl="1"/>
            <a:r>
              <a:rPr lang="en-IE" dirty="0"/>
              <a:t>Bank facilities</a:t>
            </a:r>
          </a:p>
          <a:p>
            <a:pPr lvl="1"/>
            <a:r>
              <a:rPr lang="en-IE" dirty="0"/>
              <a:t>Merchant credit – expensive</a:t>
            </a:r>
          </a:p>
          <a:p>
            <a:pPr lvl="1"/>
            <a:r>
              <a:rPr lang="en-IE" dirty="0"/>
              <a:t>Cut spending  </a:t>
            </a:r>
          </a:p>
          <a:p>
            <a:r>
              <a:rPr lang="en-IE" dirty="0"/>
              <a:t>Avoid surprises </a:t>
            </a:r>
          </a:p>
          <a:p>
            <a:pPr lvl="1"/>
            <a:r>
              <a:rPr lang="en-IE" dirty="0"/>
              <a:t>See problems before they arise </a:t>
            </a:r>
          </a:p>
          <a:p>
            <a:pPr lvl="1"/>
            <a:r>
              <a:rPr lang="en-IE" dirty="0"/>
              <a:t>Banks love them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736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Cashflow</a:t>
            </a:r>
            <a:r>
              <a:rPr lang="en-IE" dirty="0"/>
              <a:t> budgeting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Set goals </a:t>
            </a:r>
            <a:endParaRPr lang="en-GB" dirty="0"/>
          </a:p>
          <a:p>
            <a:r>
              <a:rPr lang="en-IE" dirty="0"/>
              <a:t>Learn the basic</a:t>
            </a:r>
          </a:p>
          <a:p>
            <a:r>
              <a:rPr lang="en-IE" dirty="0"/>
              <a:t>Select your tool</a:t>
            </a:r>
          </a:p>
          <a:p>
            <a:r>
              <a:rPr lang="en-IE" dirty="0"/>
              <a:t>Avoid the excuses</a:t>
            </a:r>
          </a:p>
          <a:p>
            <a:r>
              <a:rPr lang="en-IE" dirty="0"/>
              <a:t>Realise how you can manage </a:t>
            </a:r>
            <a:r>
              <a:rPr lang="en-IE" dirty="0" err="1"/>
              <a:t>cashflow</a:t>
            </a:r>
            <a:endParaRPr lang="en-IE" dirty="0"/>
          </a:p>
          <a:p>
            <a:r>
              <a:rPr lang="en-IE" dirty="0"/>
              <a:t>Avoid surprises - Banks love them</a:t>
            </a:r>
          </a:p>
          <a:p>
            <a:r>
              <a:rPr lang="en-IE" dirty="0"/>
              <a:t>No two are the same</a:t>
            </a:r>
          </a:p>
          <a:p>
            <a:r>
              <a:rPr lang="en-IE" dirty="0"/>
              <a:t>Start looking forward instead of backwards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377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Good business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IE" b="1" dirty="0"/>
              <a:t>1. Focus on what you can control </a:t>
            </a:r>
          </a:p>
          <a:p>
            <a:pPr>
              <a:buFont typeface="Wingdings" pitchFamily="2" charset="2"/>
              <a:buNone/>
            </a:pPr>
            <a:r>
              <a:rPr lang="en-IE" b="1" dirty="0"/>
              <a:t>2. Set out a budget/cashflow– In v out </a:t>
            </a:r>
          </a:p>
          <a:p>
            <a:pPr>
              <a:buFont typeface="Wingdings" pitchFamily="2" charset="2"/>
              <a:buNone/>
            </a:pPr>
            <a:r>
              <a:rPr lang="en-IE" b="1" dirty="0"/>
              <a:t>3. Be realistic about farm potential  </a:t>
            </a:r>
          </a:p>
          <a:p>
            <a:pPr>
              <a:buFont typeface="Wingdings" pitchFamily="2" charset="2"/>
              <a:buNone/>
            </a:pPr>
            <a:r>
              <a:rPr lang="en-IE" b="1" dirty="0"/>
              <a:t>4. Know where money is going</a:t>
            </a:r>
          </a:p>
          <a:p>
            <a:pPr>
              <a:buFont typeface="Wingdings" pitchFamily="2" charset="2"/>
              <a:buNone/>
            </a:pPr>
            <a:r>
              <a:rPr lang="en-IE" b="1" dirty="0"/>
              <a:t>5. Know what it costs you to live </a:t>
            </a:r>
          </a:p>
          <a:p>
            <a:pPr>
              <a:buFont typeface="Wingdings" pitchFamily="2" charset="2"/>
              <a:buNone/>
            </a:pPr>
            <a:r>
              <a:rPr lang="en-IE" b="1" dirty="0"/>
              <a:t>6. Start setting goals for your business</a:t>
            </a:r>
          </a:p>
          <a:p>
            <a:pPr>
              <a:buFont typeface="Wingdings" pitchFamily="2" charset="2"/>
              <a:buNone/>
            </a:pPr>
            <a:r>
              <a:rPr lang="en-IE" b="1" dirty="0"/>
              <a:t>7. Set deadlines or it will not be done </a:t>
            </a:r>
          </a:p>
          <a:p>
            <a:pPr>
              <a:buNone/>
            </a:pPr>
            <a:r>
              <a:rPr lang="en-IE" b="1" dirty="0"/>
              <a:t>8. Be determined – personal journey </a:t>
            </a:r>
          </a:p>
          <a:p>
            <a:pPr>
              <a:buFont typeface="Wingdings" pitchFamily="2" charset="2"/>
              <a:buNone/>
            </a:pPr>
            <a:endParaRPr lang="en-IE" b="1" dirty="0"/>
          </a:p>
          <a:p>
            <a:pPr>
              <a:buFont typeface="Wingdings" pitchFamily="2" charset="2"/>
              <a:buNone/>
            </a:pPr>
            <a:r>
              <a:rPr lang="en-IE" b="1" dirty="0"/>
              <a:t>	</a:t>
            </a:r>
            <a:endParaRPr lang="en-IE" dirty="0"/>
          </a:p>
          <a:p>
            <a:endParaRPr lang="en-I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Definition of a well run business/farm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Consistently profitable</a:t>
            </a:r>
          </a:p>
          <a:p>
            <a:r>
              <a:rPr lang="en-IE" dirty="0"/>
              <a:t>Operate in sustainable way </a:t>
            </a:r>
          </a:p>
          <a:p>
            <a:r>
              <a:rPr lang="en-IE" dirty="0"/>
              <a:t>Continues to grow/develop</a:t>
            </a:r>
          </a:p>
          <a:p>
            <a:r>
              <a:rPr lang="en-IE" dirty="0"/>
              <a:t>Delivers high degree of enjoyment and satisfaction to owners and staff</a:t>
            </a:r>
          </a:p>
          <a:p>
            <a:r>
              <a:rPr lang="en-IE" dirty="0"/>
              <a:t>Uses advisors/mentors</a:t>
            </a:r>
          </a:p>
          <a:p>
            <a:pPr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2521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IE" sz="5400" dirty="0"/>
              <a:t>Who is on your board</a:t>
            </a:r>
            <a:br>
              <a:rPr lang="en-I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E" dirty="0"/>
              <a:t>Advisor</a:t>
            </a:r>
          </a:p>
          <a:p>
            <a:pPr lvl="1"/>
            <a:r>
              <a:rPr lang="en-IE" dirty="0"/>
              <a:t>Accountant</a:t>
            </a:r>
          </a:p>
          <a:p>
            <a:pPr lvl="1"/>
            <a:r>
              <a:rPr lang="en-IE" dirty="0"/>
              <a:t>Banker</a:t>
            </a:r>
          </a:p>
          <a:p>
            <a:pPr lvl="1"/>
            <a:r>
              <a:rPr lang="en-IE" dirty="0"/>
              <a:t>Mentor</a:t>
            </a:r>
          </a:p>
          <a:p>
            <a:pPr lvl="1"/>
            <a:r>
              <a:rPr lang="en-IE" dirty="0"/>
              <a:t>Partner</a:t>
            </a:r>
          </a:p>
          <a:p>
            <a:pPr lvl="1"/>
            <a:r>
              <a:rPr lang="en-IE" dirty="0"/>
              <a:t>Trusted Friend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96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260350"/>
            <a:ext cx="9144000" cy="576263"/>
          </a:xfrm>
          <a:prstGeom prst="rect">
            <a:avLst/>
          </a:prstGeom>
          <a:solidFill>
            <a:srgbClr val="009D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9FD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49238" y="-17463"/>
            <a:ext cx="9218612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FD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IE" altLang="en-US" sz="3200" b="1" dirty="0">
                <a:solidFill>
                  <a:schemeClr val="bg1"/>
                </a:solidFill>
              </a:rPr>
              <a:t>Understand the Perspective…</a:t>
            </a:r>
          </a:p>
        </p:txBody>
      </p:sp>
      <p:pic>
        <p:nvPicPr>
          <p:cNvPr id="20484" name="Picture 7" descr=" Perspective and Gender in Magic the Gathering   Wisdom Fae Under the Bridge by Graeme McInty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39813"/>
            <a:ext cx="6840538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Definition of a well run business/farm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Consistently profitable</a:t>
            </a:r>
          </a:p>
          <a:p>
            <a:r>
              <a:rPr lang="en-IE" dirty="0"/>
              <a:t>Operate in sustainable way </a:t>
            </a:r>
          </a:p>
          <a:p>
            <a:r>
              <a:rPr lang="en-IE" dirty="0"/>
              <a:t>Continues to grow/develop</a:t>
            </a:r>
          </a:p>
          <a:p>
            <a:r>
              <a:rPr lang="en-IE" dirty="0"/>
              <a:t>Delivers high degree of enjoyment and satisfaction to owners and staff</a:t>
            </a:r>
          </a:p>
          <a:p>
            <a:r>
              <a:rPr lang="en-IE" dirty="0"/>
              <a:t>Uses advisors/mentors</a:t>
            </a:r>
          </a:p>
          <a:p>
            <a:pPr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252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Most farmers – like to cycle own bike </a:t>
            </a:r>
          </a:p>
        </p:txBody>
      </p:sp>
      <p:pic>
        <p:nvPicPr>
          <p:cNvPr id="4" name="Content Placeholder 3" descr="large_wheel_uni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960" y="1935163"/>
            <a:ext cx="2714079" cy="4389437"/>
          </a:xfrm>
        </p:spPr>
      </p:pic>
    </p:spTree>
    <p:extLst>
      <p:ext uri="{BB962C8B-B14F-4D97-AF65-F5344CB8AC3E}">
        <p14:creationId xmlns:p14="http://schemas.microsoft.com/office/powerpoint/2010/main" val="189167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IE" dirty="0"/>
              <a:t>Big difference in bikes</a:t>
            </a:r>
          </a:p>
        </p:txBody>
      </p:sp>
      <p:pic>
        <p:nvPicPr>
          <p:cNvPr id="4" name="Content Placeholder 3" descr="bike and penny fath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95016" cy="4645209"/>
          </a:xfrm>
        </p:spPr>
      </p:pic>
    </p:spTree>
    <p:extLst>
      <p:ext uri="{BB962C8B-B14F-4D97-AF65-F5344CB8AC3E}">
        <p14:creationId xmlns:p14="http://schemas.microsoft.com/office/powerpoint/2010/main" val="323788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02626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IE" dirty="0"/>
              <a:t>Riding the right bike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57865"/>
            <a:ext cx="7451276" cy="5883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90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Complicated penny fath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513" y="600463"/>
            <a:ext cx="4473847" cy="3351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Tractor penny fat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074238"/>
            <a:ext cx="5760640" cy="3185520"/>
          </a:xfrm>
          <a:prstGeom prst="rect">
            <a:avLst/>
          </a:prstGeom>
        </p:spPr>
      </p:pic>
      <p:pic>
        <p:nvPicPr>
          <p:cNvPr id="6" name="Picture 5" descr="falling off penny fath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352109"/>
            <a:ext cx="5787355" cy="24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Financial Management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Start looking forward instead of backward  </a:t>
            </a:r>
          </a:p>
          <a:p>
            <a:r>
              <a:rPr lang="en-IE" dirty="0"/>
              <a:t>Planning </a:t>
            </a:r>
          </a:p>
          <a:p>
            <a:r>
              <a:rPr lang="en-IE" dirty="0"/>
              <a:t>Setting goals</a:t>
            </a:r>
          </a:p>
          <a:p>
            <a:r>
              <a:rPr lang="en-IE" dirty="0" err="1"/>
              <a:t>Cashflow</a:t>
            </a:r>
            <a:r>
              <a:rPr lang="en-IE" dirty="0"/>
              <a:t> budgeting </a:t>
            </a:r>
          </a:p>
          <a:p>
            <a:pPr lvl="1"/>
            <a:r>
              <a:rPr lang="en-IE" dirty="0"/>
              <a:t>Keep it simple</a:t>
            </a:r>
          </a:p>
          <a:p>
            <a:pPr lvl="2"/>
            <a:r>
              <a:rPr lang="en-IE" dirty="0"/>
              <a:t>Not gross margin </a:t>
            </a:r>
            <a:endParaRPr lang="en-GB" dirty="0"/>
          </a:p>
          <a:p>
            <a:pPr lvl="1"/>
            <a:r>
              <a:rPr lang="en-GB" dirty="0"/>
              <a:t>M</a:t>
            </a:r>
            <a:r>
              <a:rPr lang="en-IE" dirty="0" err="1"/>
              <a:t>oney</a:t>
            </a:r>
            <a:r>
              <a:rPr lang="en-IE" dirty="0"/>
              <a:t> in v money out</a:t>
            </a:r>
          </a:p>
          <a:p>
            <a:pPr lvl="1"/>
            <a:r>
              <a:rPr lang="en-IE" dirty="0"/>
              <a:t>Budgeted versus actual </a:t>
            </a:r>
          </a:p>
        </p:txBody>
      </p:sp>
    </p:spTree>
    <p:extLst>
      <p:ext uri="{BB962C8B-B14F-4D97-AF65-F5344CB8AC3E}">
        <p14:creationId xmlns:p14="http://schemas.microsoft.com/office/powerpoint/2010/main" val="342276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/>
              <a:t>Cash flow budgeting – a tool to achieve your GOALS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2" y="1484784"/>
            <a:ext cx="8824338" cy="4963690"/>
          </a:xfrm>
        </p:spPr>
      </p:pic>
    </p:spTree>
    <p:extLst>
      <p:ext uri="{BB962C8B-B14F-4D97-AF65-F5344CB8AC3E}">
        <p14:creationId xmlns:p14="http://schemas.microsoft.com/office/powerpoint/2010/main" val="1211160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1584</TotalTime>
  <Words>553</Words>
  <Application>Microsoft Office PowerPoint</Application>
  <PresentationFormat>On-screen Show (4:3)</PresentationFormat>
  <Paragraphs>128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Constantia</vt:lpstr>
      <vt:lpstr>Wingdings</vt:lpstr>
      <vt:lpstr>Wingdings 2</vt:lpstr>
      <vt:lpstr>Flow</vt:lpstr>
      <vt:lpstr>Image</vt:lpstr>
      <vt:lpstr>Financial Management   a step to achieving your goals </vt:lpstr>
      <vt:lpstr> What is good business  </vt:lpstr>
      <vt:lpstr>Definition of a well run business/farm</vt:lpstr>
      <vt:lpstr>Most farmers – like to cycle own bike </vt:lpstr>
      <vt:lpstr>Big difference in bikes</vt:lpstr>
      <vt:lpstr>Riding the right bike</vt:lpstr>
      <vt:lpstr>PowerPoint Presentation</vt:lpstr>
      <vt:lpstr>Financial Management </vt:lpstr>
      <vt:lpstr>Cash flow budgeting – a tool to achieve your GOALS</vt:lpstr>
      <vt:lpstr>Cashflow challenge</vt:lpstr>
      <vt:lpstr>What are your goals? </vt:lpstr>
      <vt:lpstr>Cashflow challenge </vt:lpstr>
      <vt:lpstr>Have two bank accounts</vt:lpstr>
      <vt:lpstr>Cashflow budgeting </vt:lpstr>
      <vt:lpstr>PowerPoint Presentation</vt:lpstr>
      <vt:lpstr>Cashflow budgeting </vt:lpstr>
      <vt:lpstr>PowerPoint Presentation</vt:lpstr>
      <vt:lpstr>Cashflow budgeting </vt:lpstr>
      <vt:lpstr>PowerPoint Presentation</vt:lpstr>
      <vt:lpstr>Cash flow so far this year </vt:lpstr>
      <vt:lpstr>Cashflow budgeting </vt:lpstr>
      <vt:lpstr>Cashflow budgeting </vt:lpstr>
      <vt:lpstr>Good business </vt:lpstr>
      <vt:lpstr>Definition of a well run business/farm</vt:lpstr>
      <vt:lpstr>Who is on your board </vt:lpstr>
      <vt:lpstr>PowerPoint Presentation</vt:lpstr>
    </vt:vector>
  </TitlesOfParts>
  <Company>The Irish Farmers Journal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Young</dc:creator>
  <cp:lastModifiedBy>Maura Callery</cp:lastModifiedBy>
  <cp:revision>58</cp:revision>
  <dcterms:created xsi:type="dcterms:W3CDTF">2015-11-12T05:45:22Z</dcterms:created>
  <dcterms:modified xsi:type="dcterms:W3CDTF">2020-10-14T12:44:06Z</dcterms:modified>
</cp:coreProperties>
</file>